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2" r:id="rId3"/>
    <p:sldId id="264" r:id="rId4"/>
    <p:sldId id="270" r:id="rId5"/>
    <p:sldId id="265" r:id="rId6"/>
    <p:sldId id="260" r:id="rId7"/>
    <p:sldId id="271" r:id="rId8"/>
    <p:sldId id="273" r:id="rId9"/>
    <p:sldId id="268" r:id="rId10"/>
    <p:sldId id="274" r:id="rId11"/>
    <p:sldId id="275" r:id="rId12"/>
    <p:sldId id="276" r:id="rId13"/>
    <p:sldId id="277" r:id="rId14"/>
    <p:sldId id="278" r:id="rId15"/>
    <p:sldId id="279" r:id="rId16"/>
    <p:sldId id="266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E6E6E6"/>
    <a:srgbClr val="7793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78968" autoAdjust="0"/>
  </p:normalViewPr>
  <p:slideViewPr>
    <p:cSldViewPr>
      <p:cViewPr varScale="1">
        <p:scale>
          <a:sx n="37" d="100"/>
          <a:sy n="37" d="100"/>
        </p:scale>
        <p:origin x="988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0F4FD-B532-4A14-9FD8-2DE4B2A93A17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BADA9-2DE1-4CDD-8D04-9D4A22CAE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547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BADA9-2DE1-4CDD-8D04-9D4A22CAE7A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950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Arial Black" panose="020B0A040201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DB399-1270-4507-84E5-867164BD0A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55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Arial Black" panose="020B0A040201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DB399-1270-4507-84E5-867164BD0A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697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DB399-1270-4507-84E5-867164BD0A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34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Arial Black" panose="020B0A040201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DB399-1270-4507-84E5-867164BD0A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535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Arial Black" panose="020B0A040201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DB399-1270-4507-84E5-867164BD0A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74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Arial Black" panose="020B0A040201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DB399-1270-4507-84E5-867164BD0A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720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DB399-1270-4507-84E5-867164BD0A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609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DB399-1270-4507-84E5-867164BD0A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6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DB399-1270-4507-84E5-867164BD0A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85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DB399-1270-4507-84E5-867164BD0A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886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DB399-1270-4507-84E5-867164BD0A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56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DB399-1270-4507-84E5-867164BD0A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193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Arial Black" panose="020B0A040201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DB399-1270-4507-84E5-867164BD0A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305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Arial Black" panose="020B0A040201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DB399-1270-4507-84E5-867164BD0A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185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00.png"/><Relationship Id="rId18" Type="http://schemas.openxmlformats.org/officeDocument/2006/relationships/image" Target="../media/image150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80.png"/><Relationship Id="rId7" Type="http://schemas.openxmlformats.org/officeDocument/2006/relationships/image" Target="../media/image11.png"/><Relationship Id="rId12" Type="http://schemas.openxmlformats.org/officeDocument/2006/relationships/image" Target="../media/image90.png"/><Relationship Id="rId17" Type="http://schemas.openxmlformats.org/officeDocument/2006/relationships/image" Target="../media/image140.png"/><Relationship Id="rId2" Type="http://schemas.openxmlformats.org/officeDocument/2006/relationships/audio" Target="../media/media12.m4a"/><Relationship Id="rId16" Type="http://schemas.openxmlformats.org/officeDocument/2006/relationships/image" Target="../media/image130.png"/><Relationship Id="rId20" Type="http://schemas.openxmlformats.org/officeDocument/2006/relationships/image" Target="../media/image170.png"/><Relationship Id="rId1" Type="http://schemas.microsoft.com/office/2007/relationships/media" Target="../media/media12.m4a"/><Relationship Id="rId6" Type="http://schemas.openxmlformats.org/officeDocument/2006/relationships/image" Target="../media/image10.png"/><Relationship Id="rId11" Type="http://schemas.openxmlformats.org/officeDocument/2006/relationships/image" Target="../media/image80.png"/><Relationship Id="rId5" Type="http://schemas.openxmlformats.org/officeDocument/2006/relationships/image" Target="../media/image9.png"/><Relationship Id="rId15" Type="http://schemas.openxmlformats.org/officeDocument/2006/relationships/image" Target="../media/image120.png"/><Relationship Id="rId10" Type="http://schemas.openxmlformats.org/officeDocument/2006/relationships/image" Target="../media/image70.png"/><Relationship Id="rId19" Type="http://schemas.openxmlformats.org/officeDocument/2006/relationships/image" Target="../media/image160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60.png"/><Relationship Id="rId14" Type="http://schemas.openxmlformats.org/officeDocument/2006/relationships/image" Target="../media/image110.png"/><Relationship Id="rId2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40.png"/><Relationship Id="rId18" Type="http://schemas.openxmlformats.org/officeDocument/2006/relationships/image" Target="../media/image290.png"/><Relationship Id="rId26" Type="http://schemas.openxmlformats.org/officeDocument/2006/relationships/image" Target="../media/image3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320.png"/><Relationship Id="rId7" Type="http://schemas.openxmlformats.org/officeDocument/2006/relationships/image" Target="../media/image11.png"/><Relationship Id="rId12" Type="http://schemas.openxmlformats.org/officeDocument/2006/relationships/image" Target="../media/image39.png"/><Relationship Id="rId17" Type="http://schemas.openxmlformats.org/officeDocument/2006/relationships/image" Target="../media/image280.png"/><Relationship Id="rId25" Type="http://schemas.openxmlformats.org/officeDocument/2006/relationships/image" Target="../media/image36.png"/><Relationship Id="rId2" Type="http://schemas.openxmlformats.org/officeDocument/2006/relationships/audio" Target="../media/media13.m4a"/><Relationship Id="rId16" Type="http://schemas.openxmlformats.org/officeDocument/2006/relationships/image" Target="../media/image270.png"/><Relationship Id="rId20" Type="http://schemas.openxmlformats.org/officeDocument/2006/relationships/image" Target="../media/image310.png"/><Relationship Id="rId29" Type="http://schemas.openxmlformats.org/officeDocument/2006/relationships/image" Target="../media/image8.png"/><Relationship Id="rId1" Type="http://schemas.microsoft.com/office/2007/relationships/media" Target="../media/media13.m4a"/><Relationship Id="rId6" Type="http://schemas.openxmlformats.org/officeDocument/2006/relationships/image" Target="../media/image10.png"/><Relationship Id="rId11" Type="http://schemas.openxmlformats.org/officeDocument/2006/relationships/image" Target="../media/image38.png"/><Relationship Id="rId24" Type="http://schemas.openxmlformats.org/officeDocument/2006/relationships/image" Target="../media/image35.png"/><Relationship Id="rId5" Type="http://schemas.openxmlformats.org/officeDocument/2006/relationships/image" Target="../media/image9.png"/><Relationship Id="rId15" Type="http://schemas.openxmlformats.org/officeDocument/2006/relationships/image" Target="../media/image260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0.png"/><Relationship Id="rId19" Type="http://schemas.openxmlformats.org/officeDocument/2006/relationships/image" Target="../media/image300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00.png"/><Relationship Id="rId14" Type="http://schemas.openxmlformats.org/officeDocument/2006/relationships/image" Target="../media/image250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43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12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microsoft.com/office/2007/relationships/hdphoto" Target="../media/hdphoto1.wdp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12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9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2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7.xml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5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12" Type="http://schemas.openxmlformats.org/officeDocument/2006/relationships/image" Target="../media/image28.png"/><Relationship Id="rId2" Type="http://schemas.openxmlformats.org/officeDocument/2006/relationships/audio" Target="../media/media8.m4a"/><Relationship Id="rId16" Type="http://schemas.openxmlformats.org/officeDocument/2006/relationships/image" Target="../media/image8.png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11" Type="http://schemas.microsoft.com/office/2007/relationships/hdphoto" Target="../media/hdphoto4.wdp"/><Relationship Id="rId5" Type="http://schemas.openxmlformats.org/officeDocument/2006/relationships/image" Target="../media/image9.png"/><Relationship Id="rId15" Type="http://schemas.microsoft.com/office/2007/relationships/hdphoto" Target="../media/hdphoto6.wdp"/><Relationship Id="rId10" Type="http://schemas.openxmlformats.org/officeDocument/2006/relationships/image" Target="../media/image27.png"/><Relationship Id="rId4" Type="http://schemas.openxmlformats.org/officeDocument/2006/relationships/notesSlide" Target="../notesSlides/notesSlide8.xml"/><Relationship Id="rId9" Type="http://schemas.microsoft.com/office/2007/relationships/hdphoto" Target="../media/hdphoto3.wdp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00000" y="1754070"/>
            <a:ext cx="1917448" cy="1917448"/>
            <a:chOff x="12300000" y="2035789"/>
            <a:chExt cx="1917448" cy="19174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00000" y="2035789"/>
              <a:ext cx="1917448" cy="19174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83123" y="7514800"/>
            <a:ext cx="540034" cy="790163"/>
            <a:chOff x="12694948" y="6974123"/>
            <a:chExt cx="540034" cy="79016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94948" y="6974123"/>
              <a:ext cx="540034" cy="790163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D35CF6-460F-42C4-91B3-E7E0F29028FC}"/>
              </a:ext>
            </a:extLst>
          </p:cNvPr>
          <p:cNvGrpSpPr/>
          <p:nvPr/>
        </p:nvGrpSpPr>
        <p:grpSpPr>
          <a:xfrm>
            <a:off x="3551156" y="2479005"/>
            <a:ext cx="9885641" cy="5931252"/>
            <a:chOff x="4229152" y="2575344"/>
            <a:chExt cx="9885641" cy="593125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8A25585-A742-4C13-90DF-FC189BF375CE}"/>
                </a:ext>
              </a:extLst>
            </p:cNvPr>
            <p:cNvGrpSpPr/>
            <p:nvPr/>
          </p:nvGrpSpPr>
          <p:grpSpPr>
            <a:xfrm>
              <a:off x="5109728" y="2575344"/>
              <a:ext cx="9005065" cy="5931252"/>
              <a:chOff x="5212384" y="2717448"/>
              <a:chExt cx="7860947" cy="4850819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5212384" y="2717448"/>
                <a:ext cx="7860947" cy="4850819"/>
                <a:chOff x="5212384" y="2717448"/>
                <a:chExt cx="7860947" cy="4850819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212384" y="2717448"/>
                  <a:ext cx="7860947" cy="4850819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590041" y="6236186"/>
                <a:ext cx="6997056" cy="110536"/>
                <a:chOff x="5590041" y="6236186"/>
                <a:chExt cx="6997056" cy="11053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590041" y="6236186"/>
                  <a:ext cx="6997056" cy="110536"/>
                </a:xfrm>
                <a:prstGeom prst="rect">
                  <a:avLst/>
                </a:prstGeom>
              </p:spPr>
            </p:pic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D0022D-3A72-411A-8A39-F2577FEFD5D5}"/>
                  </a:ext>
                </a:extLst>
              </p:cNvPr>
              <p:cNvSpPr txBox="1"/>
              <p:nvPr/>
            </p:nvSpPr>
            <p:spPr>
              <a:xfrm>
                <a:off x="5815303" y="6445669"/>
                <a:ext cx="5705755" cy="679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17102051 YoungChul Shin</a:t>
                </a:r>
                <a:br>
                  <a:rPr lang="en-US" altLang="ko-KR" sz="2400" b="1" dirty="0"/>
                </a:br>
                <a:r>
                  <a:rPr lang="en-US" altLang="ko-KR" sz="2400" b="1" dirty="0"/>
                  <a:t>19102092 </a:t>
                </a:r>
                <a:r>
                  <a:rPr lang="en-US" altLang="ko-KR" sz="2400" b="1" dirty="0" err="1"/>
                  <a:t>HyeonYeong</a:t>
                </a:r>
                <a:r>
                  <a:rPr lang="en-US" altLang="ko-KR" sz="2400" b="1" dirty="0"/>
                  <a:t> Seo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414EE0D-D37A-4B3E-A189-44E15D0783B9}"/>
                </a:ext>
              </a:extLst>
            </p:cNvPr>
            <p:cNvGrpSpPr/>
            <p:nvPr/>
          </p:nvGrpSpPr>
          <p:grpSpPr>
            <a:xfrm>
              <a:off x="4229152" y="5310932"/>
              <a:ext cx="852456" cy="2695288"/>
              <a:chOff x="4229152" y="5026704"/>
              <a:chExt cx="852456" cy="269528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4229152" y="5026704"/>
                <a:ext cx="852456" cy="2695288"/>
                <a:chOff x="4229152" y="5026704"/>
                <a:chExt cx="852456" cy="2695288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16200000">
                  <a:off x="3307736" y="5948120"/>
                  <a:ext cx="2695288" cy="852456"/>
                </a:xfrm>
                <a:prstGeom prst="rect">
                  <a:avLst/>
                </a:prstGeom>
              </p:spPr>
            </p:pic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A1F317-9D49-4644-A5D2-9B46DAEA6E93}"/>
                  </a:ext>
                </a:extLst>
              </p:cNvPr>
              <p:cNvSpPr txBox="1"/>
              <p:nvPr/>
            </p:nvSpPr>
            <p:spPr>
              <a:xfrm>
                <a:off x="4381347" y="5124127"/>
                <a:ext cx="266853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Mining</a:t>
                </a:r>
                <a:endParaRPr lang="ko-KR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FD4CC37-DDD9-4617-B678-206460669581}"/>
              </a:ext>
            </a:extLst>
          </p:cNvPr>
          <p:cNvGrpSpPr/>
          <p:nvPr/>
        </p:nvGrpSpPr>
        <p:grpSpPr>
          <a:xfrm>
            <a:off x="5724245" y="3014521"/>
            <a:ext cx="7726407" cy="2982631"/>
            <a:chOff x="5724245" y="3014521"/>
            <a:chExt cx="7726407" cy="298263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4661203-D315-469D-8659-0C7A35017C50}"/>
                </a:ext>
              </a:extLst>
            </p:cNvPr>
            <p:cNvSpPr txBox="1"/>
            <p:nvPr/>
          </p:nvSpPr>
          <p:spPr>
            <a:xfrm>
              <a:off x="5724245" y="3014521"/>
              <a:ext cx="7726407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Arial Black" panose="020B0A04020102020204" pitchFamily="34" charset="0"/>
                </a:rPr>
                <a:t>Forecast subway demand at new </a:t>
              </a:r>
              <a:r>
                <a:rPr lang="en-US" altLang="ko-KR" sz="5400" dirty="0" smtClean="0">
                  <a:latin typeface="Arial Black" panose="020B0A04020102020204" pitchFamily="34" charset="0"/>
                </a:rPr>
                <a:t>stations</a:t>
              </a:r>
              <a:endParaRPr lang="ko-KR" altLang="en-US" sz="5400" dirty="0">
                <a:latin typeface="Arial Black" panose="020B0A04020102020204" pitchFamily="34" charset="0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175F4B8-6AC4-4FFA-8EBB-B69510A54164}"/>
                </a:ext>
              </a:extLst>
            </p:cNvPr>
            <p:cNvGrpSpPr/>
            <p:nvPr/>
          </p:nvGrpSpPr>
          <p:grpSpPr>
            <a:xfrm>
              <a:off x="7852280" y="5473932"/>
              <a:ext cx="3577720" cy="523220"/>
              <a:chOff x="7471280" y="5508677"/>
              <a:chExt cx="3577720" cy="523220"/>
            </a:xfrm>
          </p:grpSpPr>
          <p:pic>
            <p:nvPicPr>
              <p:cNvPr id="2050" name="Picture 2" descr="number 7 PNG">
                <a:extLst>
                  <a:ext uri="{FF2B5EF4-FFF2-40B4-BE49-F238E27FC236}">
                    <a16:creationId xmlns:a16="http://schemas.microsoft.com/office/drawing/2014/main" id="{9957FC8F-0DEB-4E65-BD17-FE5A6F7EBB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1280" y="5575715"/>
                <a:ext cx="370442" cy="370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0F3C83-6D51-450A-A0BB-366CC10A2BA9}"/>
                  </a:ext>
                </a:extLst>
              </p:cNvPr>
              <p:cNvSpPr txBox="1"/>
              <p:nvPr/>
            </p:nvSpPr>
            <p:spPr>
              <a:xfrm>
                <a:off x="7848600" y="5508677"/>
                <a:ext cx="3200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/>
                  <a:t>Team  Project</a:t>
                </a:r>
                <a:endParaRPr lang="ko-KR" altLang="en-US" sz="2800" dirty="0"/>
              </a:p>
            </p:txBody>
          </p:sp>
        </p:grpSp>
      </p:grpSp>
      <p:pic>
        <p:nvPicPr>
          <p:cNvPr id="15" name="오디오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med" advTm="18328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7410" y="6651087"/>
            <a:ext cx="4047316" cy="4047316"/>
            <a:chOff x="14227410" y="6651087"/>
            <a:chExt cx="4047316" cy="40473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27410" y="6651087"/>
              <a:ext cx="4047316" cy="4047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899" y="384475"/>
            <a:ext cx="16687800" cy="9220200"/>
            <a:chOff x="2858645" y="831018"/>
            <a:chExt cx="13271720" cy="8623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8645" y="831018"/>
              <a:ext cx="13271720" cy="8623678"/>
            </a:xfrm>
            <a:prstGeom prst="rect">
              <a:avLst/>
            </a:prstGeom>
          </p:spPr>
        </p:pic>
      </p:grpSp>
      <p:pic>
        <p:nvPicPr>
          <p:cNvPr id="2050" name="Picture 2" descr="PDF] Subway Passenger Flow Forecasting With Multi-Station and External  Factors | Semantic Scholar">
            <a:extLst>
              <a:ext uri="{FF2B5EF4-FFF2-40B4-BE49-F238E27FC236}">
                <a16:creationId xmlns:a16="http://schemas.microsoft.com/office/drawing/2014/main" id="{CE4AE1E1-EFDD-44A1-B630-35ABB4001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970" y="2741426"/>
            <a:ext cx="10759658" cy="470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667000" y="1065602"/>
            <a:ext cx="35813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</a:rPr>
              <a:t>&lt;Data Set&gt; 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grpSp>
        <p:nvGrpSpPr>
          <p:cNvPr id="11" name="그룹 1005"/>
          <p:cNvGrpSpPr/>
          <p:nvPr/>
        </p:nvGrpSpPr>
        <p:grpSpPr>
          <a:xfrm>
            <a:off x="1715091" y="935133"/>
            <a:ext cx="991051" cy="954862"/>
            <a:chOff x="3536585" y="1372288"/>
            <a:chExt cx="991051" cy="954862"/>
          </a:xfrm>
        </p:grpSpPr>
        <p:pic>
          <p:nvPicPr>
            <p:cNvPr id="12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FE544AE-F70B-49E6-B652-56C96718CC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87570"/>
      </p:ext>
    </p:extLst>
  </p:cSld>
  <p:clrMapOvr>
    <a:masterClrMapping/>
  </p:clrMapOvr>
  <p:transition spd="med" advTm="7410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7410" y="6651087"/>
            <a:ext cx="4047316" cy="4047316"/>
            <a:chOff x="14227410" y="6651087"/>
            <a:chExt cx="4047316" cy="40473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27410" y="6651087"/>
              <a:ext cx="4047316" cy="4047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0385" y="453485"/>
            <a:ext cx="16687800" cy="9220200"/>
            <a:chOff x="2858645" y="831018"/>
            <a:chExt cx="13271720" cy="8623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8645" y="831018"/>
              <a:ext cx="13271720" cy="862367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338076" y="938218"/>
            <a:ext cx="1272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Arial Black" panose="020B0A04020102020204" pitchFamily="34" charset="0"/>
              </a:rPr>
              <a:t>&lt;Attention </a:t>
            </a:r>
            <a:r>
              <a:rPr lang="en-US" altLang="ko-KR" sz="4400" b="1" dirty="0" err="1">
                <a:latin typeface="Arial Black" panose="020B0A04020102020204" pitchFamily="34" charset="0"/>
              </a:rPr>
              <a:t>Machanism</a:t>
            </a:r>
            <a:r>
              <a:rPr lang="en-US" altLang="ko-KR" sz="4400" b="1" dirty="0">
                <a:latin typeface="Arial Black" panose="020B0A04020102020204" pitchFamily="34" charset="0"/>
              </a:rPr>
              <a:t>&gt;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24EC19C-EC43-46D6-A123-5809E2EACDC0}"/>
              </a:ext>
            </a:extLst>
          </p:cNvPr>
          <p:cNvGrpSpPr/>
          <p:nvPr/>
        </p:nvGrpSpPr>
        <p:grpSpPr>
          <a:xfrm>
            <a:off x="2059828" y="2789643"/>
            <a:ext cx="13332572" cy="4944657"/>
            <a:chOff x="2305622" y="3276981"/>
            <a:chExt cx="10377816" cy="38718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7360D79-FDC2-406D-8C40-E9ECBD44330E}"/>
                </a:ext>
              </a:extLst>
            </p:cNvPr>
            <p:cNvGrpSpPr/>
            <p:nvPr/>
          </p:nvGrpSpPr>
          <p:grpSpPr>
            <a:xfrm>
              <a:off x="2514600" y="4000500"/>
              <a:ext cx="685800" cy="3110544"/>
              <a:chOff x="2438400" y="3635913"/>
              <a:chExt cx="685800" cy="3110544"/>
            </a:xfrm>
            <a:noFill/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A7F75BB-E410-415F-B207-A734B07E2B83}"/>
                  </a:ext>
                </a:extLst>
              </p:cNvPr>
              <p:cNvSpPr/>
              <p:nvPr/>
            </p:nvSpPr>
            <p:spPr>
              <a:xfrm>
                <a:off x="2438400" y="3635913"/>
                <a:ext cx="685800" cy="6858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B1883750-5797-4B99-B245-6833AFE33CEF}"/>
                  </a:ext>
                </a:extLst>
              </p:cNvPr>
              <p:cNvSpPr/>
              <p:nvPr/>
            </p:nvSpPr>
            <p:spPr>
              <a:xfrm>
                <a:off x="2438400" y="4457057"/>
                <a:ext cx="685800" cy="6858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AB5851A-07F7-44FF-ACEB-A06668429010}"/>
                  </a:ext>
                </a:extLst>
              </p:cNvPr>
              <p:cNvSpPr/>
              <p:nvPr/>
            </p:nvSpPr>
            <p:spPr>
              <a:xfrm>
                <a:off x="2438400" y="5258857"/>
                <a:ext cx="685800" cy="6858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670B488-F4DE-48D8-8F68-22F263719A91}"/>
                  </a:ext>
                </a:extLst>
              </p:cNvPr>
              <p:cNvSpPr/>
              <p:nvPr/>
            </p:nvSpPr>
            <p:spPr>
              <a:xfrm>
                <a:off x="2438400" y="6060657"/>
                <a:ext cx="685800" cy="6858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EC66076-D7AF-4AFF-8F87-36AF21CA3897}"/>
                </a:ext>
              </a:extLst>
            </p:cNvPr>
            <p:cNvSpPr/>
            <p:nvPr/>
          </p:nvSpPr>
          <p:spPr>
            <a:xfrm>
              <a:off x="6366564" y="3887257"/>
              <a:ext cx="1295400" cy="32615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fixed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CC807D9-7CDE-4795-924B-C0DA462AE70F}"/>
                </a:ext>
              </a:extLst>
            </p:cNvPr>
            <p:cNvGrpSpPr/>
            <p:nvPr/>
          </p:nvGrpSpPr>
          <p:grpSpPr>
            <a:xfrm>
              <a:off x="10871888" y="4000500"/>
              <a:ext cx="685800" cy="3110544"/>
              <a:chOff x="2438400" y="3635913"/>
              <a:chExt cx="685800" cy="3110544"/>
            </a:xfrm>
            <a:noFill/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C01104C-1AB6-41CB-BDE4-259FE32EDF95}"/>
                  </a:ext>
                </a:extLst>
              </p:cNvPr>
              <p:cNvSpPr/>
              <p:nvPr/>
            </p:nvSpPr>
            <p:spPr>
              <a:xfrm>
                <a:off x="2438400" y="3635913"/>
                <a:ext cx="685800" cy="6858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CDC2FBC-A815-4C86-83ED-577E554E8942}"/>
                  </a:ext>
                </a:extLst>
              </p:cNvPr>
              <p:cNvSpPr/>
              <p:nvPr/>
            </p:nvSpPr>
            <p:spPr>
              <a:xfrm>
                <a:off x="2438400" y="4457057"/>
                <a:ext cx="685800" cy="6858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0C2491C7-5E22-45AF-BCD1-954BDA661F10}"/>
                  </a:ext>
                </a:extLst>
              </p:cNvPr>
              <p:cNvSpPr/>
              <p:nvPr/>
            </p:nvSpPr>
            <p:spPr>
              <a:xfrm>
                <a:off x="2438400" y="5258857"/>
                <a:ext cx="685800" cy="6858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10975EF4-E225-4522-AC73-8E25D655ACCC}"/>
                  </a:ext>
                </a:extLst>
              </p:cNvPr>
              <p:cNvSpPr/>
              <p:nvPr/>
            </p:nvSpPr>
            <p:spPr>
              <a:xfrm>
                <a:off x="2438400" y="6060657"/>
                <a:ext cx="685800" cy="6858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DD0D25-A138-4737-B5FA-05DD69244C04}"/>
                </a:ext>
              </a:extLst>
            </p:cNvPr>
            <p:cNvSpPr txBox="1"/>
            <p:nvPr/>
          </p:nvSpPr>
          <p:spPr>
            <a:xfrm>
              <a:off x="2305622" y="3276981"/>
              <a:ext cx="2057400" cy="457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/>
                <a:t>Input</a:t>
              </a:r>
              <a:endParaRPr lang="ko-KR" altLang="en-US" sz="3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AD0172-0040-43AB-B701-01116CB81127}"/>
                </a:ext>
              </a:extLst>
            </p:cNvPr>
            <p:cNvSpPr txBox="1"/>
            <p:nvPr/>
          </p:nvSpPr>
          <p:spPr>
            <a:xfrm>
              <a:off x="10626038" y="3304947"/>
              <a:ext cx="2057400" cy="457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/>
                <a:t>Output</a:t>
              </a:r>
              <a:endParaRPr lang="ko-KR" altLang="en-US" sz="3200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AAD7EAD-2DC8-426C-96A1-31B0AF133A35}"/>
                </a:ext>
              </a:extLst>
            </p:cNvPr>
            <p:cNvCxnSpPr>
              <a:cxnSpLocks/>
            </p:cNvCxnSpPr>
            <p:nvPr/>
          </p:nvCxnSpPr>
          <p:spPr>
            <a:xfrm>
              <a:off x="3334322" y="4418479"/>
              <a:ext cx="2865490" cy="1164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DB7AE7E5-6656-4706-BB8F-994C0B3A3A71}"/>
                </a:ext>
              </a:extLst>
            </p:cNvPr>
            <p:cNvCxnSpPr>
              <a:cxnSpLocks/>
            </p:cNvCxnSpPr>
            <p:nvPr/>
          </p:nvCxnSpPr>
          <p:spPr>
            <a:xfrm>
              <a:off x="3285734" y="5057555"/>
              <a:ext cx="2865490" cy="565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338C76BC-CF79-4442-BDC1-D0B1288E8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9004" y="5583355"/>
              <a:ext cx="2789396" cy="3188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0807F87-221F-4DEA-A394-0DCEC5611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5734" y="5623444"/>
              <a:ext cx="2865490" cy="11499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D4DF5D-0920-4E84-AFFC-27B7C1714441}"/>
                </a:ext>
              </a:extLst>
            </p:cNvPr>
            <p:cNvSpPr/>
            <p:nvPr/>
          </p:nvSpPr>
          <p:spPr>
            <a:xfrm>
              <a:off x="4008881" y="4229100"/>
              <a:ext cx="1295400" cy="27192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Encoder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2346074-64AE-4CBF-BCA2-6C5B8D5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7800821" y="5583355"/>
              <a:ext cx="2835167" cy="3188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4E2573B7-C44D-4A5E-960F-431B39E71C48}"/>
                </a:ext>
              </a:extLst>
            </p:cNvPr>
            <p:cNvCxnSpPr>
              <a:cxnSpLocks/>
            </p:cNvCxnSpPr>
            <p:nvPr/>
          </p:nvCxnSpPr>
          <p:spPr>
            <a:xfrm>
              <a:off x="7789881" y="5539044"/>
              <a:ext cx="2846107" cy="1006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0C600EB-6959-44D0-B44D-A49B55D5DC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7864" y="5164544"/>
              <a:ext cx="2866041" cy="418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CA261589-1CE1-42CA-87D6-60BCAC314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821" y="4404595"/>
              <a:ext cx="2943150" cy="1178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FCB009F-2DDD-479A-877B-6FCB12365CDB}"/>
                </a:ext>
              </a:extLst>
            </p:cNvPr>
            <p:cNvSpPr/>
            <p:nvPr/>
          </p:nvSpPr>
          <p:spPr>
            <a:xfrm>
              <a:off x="8768007" y="4296450"/>
              <a:ext cx="1295400" cy="24219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Decoder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1008"/>
          <p:cNvGrpSpPr/>
          <p:nvPr/>
        </p:nvGrpSpPr>
        <p:grpSpPr>
          <a:xfrm>
            <a:off x="1741892" y="1013554"/>
            <a:ext cx="517835" cy="517835"/>
            <a:chOff x="4729172" y="1971596"/>
            <a:chExt cx="517835" cy="517835"/>
          </a:xfrm>
        </p:grpSpPr>
        <p:grpSp>
          <p:nvGrpSpPr>
            <p:cNvPr id="34" name="그룹 1009"/>
            <p:cNvGrpSpPr/>
            <p:nvPr/>
          </p:nvGrpSpPr>
          <p:grpSpPr>
            <a:xfrm>
              <a:off x="4729172" y="1971596"/>
              <a:ext cx="517835" cy="517835"/>
              <a:chOff x="4729172" y="1971596"/>
              <a:chExt cx="517835" cy="517835"/>
            </a:xfrm>
          </p:grpSpPr>
          <p:pic>
            <p:nvPicPr>
              <p:cNvPr id="36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29172" y="1971596"/>
                <a:ext cx="517835" cy="517835"/>
              </a:xfrm>
              <a:prstGeom prst="rect">
                <a:avLst/>
              </a:prstGeom>
            </p:spPr>
          </p:pic>
        </p:grpSp>
        <p:pic>
          <p:nvPicPr>
            <p:cNvPr id="35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89747" y="1947134"/>
              <a:ext cx="596184" cy="680112"/>
            </a:xfrm>
            <a:prstGeom prst="rect">
              <a:avLst/>
            </a:prstGeom>
          </p:spPr>
        </p:pic>
      </p:grpSp>
      <p:pic>
        <p:nvPicPr>
          <p:cNvPr id="27" name="오디오 26">
            <a:hlinkClick r:id="" action="ppaction://media"/>
            <a:extLst>
              <a:ext uri="{FF2B5EF4-FFF2-40B4-BE49-F238E27FC236}">
                <a16:creationId xmlns:a16="http://schemas.microsoft.com/office/drawing/2014/main" id="{3D3C49C3-7F4C-4543-BE51-0EC4167071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83250"/>
      </p:ext>
    </p:extLst>
  </p:cSld>
  <p:clrMapOvr>
    <a:masterClrMapping/>
  </p:clrMapOvr>
  <p:transition spd="med" advTm="3760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7410" y="6651087"/>
            <a:ext cx="4047316" cy="4047316"/>
            <a:chOff x="14227410" y="6651087"/>
            <a:chExt cx="4047316" cy="40473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27410" y="6651087"/>
              <a:ext cx="4047316" cy="4047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100" y="246058"/>
            <a:ext cx="16687800" cy="9220200"/>
            <a:chOff x="2858645" y="831018"/>
            <a:chExt cx="13271720" cy="8623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8645" y="831018"/>
              <a:ext cx="13271720" cy="862367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447546" y="713794"/>
            <a:ext cx="3382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rial Black" panose="020B0A04020102020204" pitchFamily="34" charset="0"/>
              </a:rPr>
              <a:t>Data</a:t>
            </a:r>
            <a:r>
              <a:rPr lang="ko-KR" altLang="en-US" sz="4000" b="1" dirty="0">
                <a:latin typeface="Arial Black" panose="020B0A04020102020204" pitchFamily="34" charset="0"/>
              </a:rPr>
              <a:t> </a:t>
            </a:r>
            <a:r>
              <a:rPr lang="en-US" altLang="ko-KR" sz="4000" b="1" dirty="0">
                <a:latin typeface="Arial Black" panose="020B0A04020102020204" pitchFamily="34" charset="0"/>
              </a:rPr>
              <a:t>Structure</a:t>
            </a:r>
          </a:p>
          <a:p>
            <a:endParaRPr lang="ko-KR" altLang="en-US" sz="4000" b="1" dirty="0">
              <a:latin typeface="Arial Black" panose="020B0A04020102020204" pitchFamily="34" charset="0"/>
            </a:endParaRPr>
          </a:p>
        </p:txBody>
      </p:sp>
      <p:sp>
        <p:nvSpPr>
          <p:cNvPr id="4" name="원통형 3">
            <a:extLst>
              <a:ext uri="{FF2B5EF4-FFF2-40B4-BE49-F238E27FC236}">
                <a16:creationId xmlns:a16="http://schemas.microsoft.com/office/drawing/2014/main" id="{95957587-0499-458A-A2CD-BB50755B752B}"/>
              </a:ext>
            </a:extLst>
          </p:cNvPr>
          <p:cNvSpPr/>
          <p:nvPr/>
        </p:nvSpPr>
        <p:spPr>
          <a:xfrm>
            <a:off x="1508937" y="2428339"/>
            <a:ext cx="2758263" cy="1191161"/>
          </a:xfrm>
          <a:prstGeom prst="can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Station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16" name="원통형 15">
            <a:extLst>
              <a:ext uri="{FF2B5EF4-FFF2-40B4-BE49-F238E27FC236}">
                <a16:creationId xmlns:a16="http://schemas.microsoft.com/office/drawing/2014/main" id="{4D23E6A9-7F00-41EA-9EEE-5E2E27CF7C35}"/>
              </a:ext>
            </a:extLst>
          </p:cNvPr>
          <p:cNvSpPr/>
          <p:nvPr/>
        </p:nvSpPr>
        <p:spPr>
          <a:xfrm>
            <a:off x="1508937" y="7263080"/>
            <a:ext cx="2758263" cy="1191161"/>
          </a:xfrm>
          <a:prstGeom prst="can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D1A0E-8F72-4F38-815F-8F181D0729FD}"/>
              </a:ext>
            </a:extLst>
          </p:cNvPr>
          <p:cNvSpPr txBox="1"/>
          <p:nvPr/>
        </p:nvSpPr>
        <p:spPr>
          <a:xfrm>
            <a:off x="2133600" y="4326991"/>
            <a:ext cx="186343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Bucketing</a:t>
            </a:r>
            <a:endParaRPr lang="ko-KR" alt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57AD5A-39BE-459E-8765-4A91A424ED78}"/>
              </a:ext>
            </a:extLst>
          </p:cNvPr>
          <p:cNvSpPr txBox="1"/>
          <p:nvPr/>
        </p:nvSpPr>
        <p:spPr>
          <a:xfrm>
            <a:off x="4817763" y="4326991"/>
            <a:ext cx="186343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Embed</a:t>
            </a:r>
            <a:endParaRPr lang="ko-KR" alt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62378B-DBDF-4FD0-965C-6BA14027B32F}"/>
              </a:ext>
            </a:extLst>
          </p:cNvPr>
          <p:cNvSpPr txBox="1"/>
          <p:nvPr/>
        </p:nvSpPr>
        <p:spPr>
          <a:xfrm>
            <a:off x="7804626" y="4326991"/>
            <a:ext cx="186343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Attn </a:t>
            </a:r>
            <a:r>
              <a:rPr lang="el-GR" altLang="ko-KR" sz="3200" dirty="0"/>
              <a:t>α</a:t>
            </a: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B6F20E-B0C8-48CE-9D15-AD7B89696670}"/>
              </a:ext>
            </a:extLst>
          </p:cNvPr>
          <p:cNvSpPr txBox="1"/>
          <p:nvPr/>
        </p:nvSpPr>
        <p:spPr>
          <a:xfrm>
            <a:off x="7813964" y="7407775"/>
            <a:ext cx="186343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Attn </a:t>
            </a:r>
            <a:r>
              <a:rPr lang="el-GR" altLang="ko-KR" sz="3200" dirty="0"/>
              <a:t>β</a:t>
            </a:r>
            <a:endParaRPr lang="ko-KR" altLang="en-US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318758-E99A-4295-B065-8BD2A001BF34}"/>
              </a:ext>
            </a:extLst>
          </p:cNvPr>
          <p:cNvSpPr txBox="1"/>
          <p:nvPr/>
        </p:nvSpPr>
        <p:spPr>
          <a:xfrm>
            <a:off x="4981156" y="7407775"/>
            <a:ext cx="186343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Embed</a:t>
            </a:r>
            <a:endParaRPr lang="ko-KR" alt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8D5D09-D05F-4E90-BF9E-B5791A6508FA}"/>
              </a:ext>
            </a:extLst>
          </p:cNvPr>
          <p:cNvSpPr txBox="1"/>
          <p:nvPr/>
        </p:nvSpPr>
        <p:spPr>
          <a:xfrm>
            <a:off x="11911446" y="5798260"/>
            <a:ext cx="186343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Concat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38A073-70D9-484C-93B4-B9AD8C0FAB44}"/>
                  </a:ext>
                </a:extLst>
              </p:cNvPr>
              <p:cNvSpPr txBox="1"/>
              <p:nvPr/>
            </p:nvSpPr>
            <p:spPr>
              <a:xfrm>
                <a:off x="14803929" y="5798259"/>
                <a:ext cx="1863436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38A073-70D9-484C-93B4-B9AD8C0FA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3929" y="5798259"/>
                <a:ext cx="186343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596CD98-3397-49B6-820B-28C651EB7052}"/>
              </a:ext>
            </a:extLst>
          </p:cNvPr>
          <p:cNvSpPr txBox="1"/>
          <p:nvPr/>
        </p:nvSpPr>
        <p:spPr>
          <a:xfrm>
            <a:off x="2566554" y="2398803"/>
            <a:ext cx="99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x</a:t>
            </a:r>
            <a:endParaRPr lang="ko-KR" alt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4DB24D-1462-4449-AE8C-5ACCF73FB320}"/>
              </a:ext>
            </a:extLst>
          </p:cNvPr>
          <p:cNvSpPr txBox="1"/>
          <p:nvPr/>
        </p:nvSpPr>
        <p:spPr>
          <a:xfrm>
            <a:off x="2727477" y="7236955"/>
            <a:ext cx="997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z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2D5480-23CE-4100-8D69-7B8F92CE7747}"/>
              </a:ext>
            </a:extLst>
          </p:cNvPr>
          <p:cNvSpPr txBox="1"/>
          <p:nvPr/>
        </p:nvSpPr>
        <p:spPr>
          <a:xfrm>
            <a:off x="2300820" y="7792054"/>
            <a:ext cx="2451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Externer</a:t>
            </a:r>
            <a:endParaRPr lang="en-US" altLang="ko-KR" sz="2400" dirty="0"/>
          </a:p>
          <a:p>
            <a:r>
              <a:rPr lang="en-US" altLang="ko-KR" sz="2400" dirty="0"/>
              <a:t>Factor</a:t>
            </a:r>
            <a:endParaRPr lang="ko-KR" altLang="en-US" sz="24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B5438A1-798D-49EB-9521-41AEC9D5C3B9}"/>
              </a:ext>
            </a:extLst>
          </p:cNvPr>
          <p:cNvCxnSpPr/>
          <p:nvPr/>
        </p:nvCxnSpPr>
        <p:spPr>
          <a:xfrm>
            <a:off x="3065318" y="3635913"/>
            <a:ext cx="0" cy="611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0E3B6E8-05CA-4363-B50C-ECE4BB288B9B}"/>
              </a:ext>
            </a:extLst>
          </p:cNvPr>
          <p:cNvCxnSpPr>
            <a:endCxn id="17" idx="1"/>
          </p:cNvCxnSpPr>
          <p:nvPr/>
        </p:nvCxnSpPr>
        <p:spPr>
          <a:xfrm>
            <a:off x="3997036" y="4619378"/>
            <a:ext cx="8207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426A065-A44E-474A-A2BB-634AB18807D8}"/>
              </a:ext>
            </a:extLst>
          </p:cNvPr>
          <p:cNvCxnSpPr/>
          <p:nvPr/>
        </p:nvCxnSpPr>
        <p:spPr>
          <a:xfrm>
            <a:off x="6703634" y="4625914"/>
            <a:ext cx="8207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C93ADDD-4C22-4329-A399-91542988D667}"/>
              </a:ext>
            </a:extLst>
          </p:cNvPr>
          <p:cNvCxnSpPr/>
          <p:nvPr/>
        </p:nvCxnSpPr>
        <p:spPr>
          <a:xfrm>
            <a:off x="4184077" y="7821730"/>
            <a:ext cx="8207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DED4D32-C75F-486D-B709-8351FC812B07}"/>
              </a:ext>
            </a:extLst>
          </p:cNvPr>
          <p:cNvCxnSpPr/>
          <p:nvPr/>
        </p:nvCxnSpPr>
        <p:spPr>
          <a:xfrm>
            <a:off x="6911394" y="7700162"/>
            <a:ext cx="8207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727C0D2-0AEB-4BA5-8990-698F4938E314}"/>
              </a:ext>
            </a:extLst>
          </p:cNvPr>
          <p:cNvCxnSpPr>
            <a:cxnSpLocks/>
          </p:cNvCxnSpPr>
          <p:nvPr/>
        </p:nvCxnSpPr>
        <p:spPr>
          <a:xfrm flipV="1">
            <a:off x="11733465" y="6450351"/>
            <a:ext cx="1251517" cy="81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32C0024-6524-45FD-BB2F-7C5D7D318B2D}"/>
              </a:ext>
            </a:extLst>
          </p:cNvPr>
          <p:cNvCxnSpPr>
            <a:cxnSpLocks/>
          </p:cNvCxnSpPr>
          <p:nvPr/>
        </p:nvCxnSpPr>
        <p:spPr>
          <a:xfrm>
            <a:off x="11869405" y="4971891"/>
            <a:ext cx="1013400" cy="715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F09F096-72E8-4716-A0C1-A3AD80F6317A}"/>
              </a:ext>
            </a:extLst>
          </p:cNvPr>
          <p:cNvCxnSpPr>
            <a:cxnSpLocks/>
          </p:cNvCxnSpPr>
          <p:nvPr/>
        </p:nvCxnSpPr>
        <p:spPr>
          <a:xfrm>
            <a:off x="13650891" y="6136746"/>
            <a:ext cx="1153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773E23B-5237-4303-AA71-CFD575A8BE07}"/>
              </a:ext>
            </a:extLst>
          </p:cNvPr>
          <p:cNvSpPr/>
          <p:nvPr/>
        </p:nvSpPr>
        <p:spPr>
          <a:xfrm>
            <a:off x="5867400" y="952501"/>
            <a:ext cx="6645508" cy="28484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7ED8405-435D-4FED-BED4-29476D426223}"/>
              </a:ext>
            </a:extLst>
          </p:cNvPr>
          <p:cNvCxnSpPr/>
          <p:nvPr/>
        </p:nvCxnSpPr>
        <p:spPr>
          <a:xfrm>
            <a:off x="6324600" y="3800924"/>
            <a:ext cx="1489364" cy="526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FB026DE-BBD2-4AC0-B723-E75D3DFE4693}"/>
              </a:ext>
            </a:extLst>
          </p:cNvPr>
          <p:cNvCxnSpPr/>
          <p:nvPr/>
        </p:nvCxnSpPr>
        <p:spPr>
          <a:xfrm flipH="1">
            <a:off x="9668062" y="3800925"/>
            <a:ext cx="2523938" cy="526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AD769A3-83C1-4B71-9D0C-510BA93E6DC1}"/>
              </a:ext>
            </a:extLst>
          </p:cNvPr>
          <p:cNvSpPr txBox="1"/>
          <p:nvPr/>
        </p:nvSpPr>
        <p:spPr>
          <a:xfrm>
            <a:off x="10208524" y="4271383"/>
            <a:ext cx="186343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x</a:t>
            </a:r>
            <a:r>
              <a:rPr lang="el-GR" altLang="ko-KR" sz="3200" dirty="0"/>
              <a:t>Π</a:t>
            </a:r>
            <a:endParaRPr lang="ko-KR" altLang="en-US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23F1CC-C04D-4450-BC64-0D44802A6C4E}"/>
              </a:ext>
            </a:extLst>
          </p:cNvPr>
          <p:cNvSpPr txBox="1"/>
          <p:nvPr/>
        </p:nvSpPr>
        <p:spPr>
          <a:xfrm>
            <a:off x="10200982" y="7456931"/>
            <a:ext cx="186343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x(1-</a:t>
            </a:r>
            <a:r>
              <a:rPr lang="el-GR" altLang="ko-KR" sz="3200" dirty="0"/>
              <a:t>Π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176E8EF-C417-4CF7-8618-3008C747F467}"/>
              </a:ext>
            </a:extLst>
          </p:cNvPr>
          <p:cNvCxnSpPr>
            <a:cxnSpLocks/>
          </p:cNvCxnSpPr>
          <p:nvPr/>
        </p:nvCxnSpPr>
        <p:spPr>
          <a:xfrm flipV="1">
            <a:off x="9794618" y="7749317"/>
            <a:ext cx="543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B392D45-7586-4CAB-840C-298E1ED0D333}"/>
              </a:ext>
            </a:extLst>
          </p:cNvPr>
          <p:cNvCxnSpPr>
            <a:cxnSpLocks/>
          </p:cNvCxnSpPr>
          <p:nvPr/>
        </p:nvCxnSpPr>
        <p:spPr>
          <a:xfrm>
            <a:off x="9687830" y="4660801"/>
            <a:ext cx="481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D3A2E1C-48D2-4964-A923-7C8DAD86EC25}"/>
              </a:ext>
            </a:extLst>
          </p:cNvPr>
          <p:cNvGrpSpPr/>
          <p:nvPr/>
        </p:nvGrpSpPr>
        <p:grpSpPr>
          <a:xfrm>
            <a:off x="6191698" y="2435506"/>
            <a:ext cx="893471" cy="1341797"/>
            <a:chOff x="6485081" y="2459128"/>
            <a:chExt cx="893471" cy="134179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41E2A45-C7D2-4607-9E9F-D5C0826B5A05}"/>
                </a:ext>
              </a:extLst>
            </p:cNvPr>
            <p:cNvSpPr txBox="1"/>
            <p:nvPr/>
          </p:nvSpPr>
          <p:spPr>
            <a:xfrm>
              <a:off x="6485081" y="2459128"/>
              <a:ext cx="186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ko-KR" sz="3600" dirty="0"/>
                <a:t>α</a:t>
              </a:r>
              <a:endParaRPr lang="ko-KR" altLang="en-US" sz="3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F940708-0BA4-4950-AFAC-417471BF7740}"/>
                    </a:ext>
                  </a:extLst>
                </p:cNvPr>
                <p:cNvSpPr txBox="1"/>
                <p:nvPr/>
              </p:nvSpPr>
              <p:spPr>
                <a:xfrm>
                  <a:off x="6511637" y="3154594"/>
                  <a:ext cx="866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ko-KR" altLang="en-US" sz="3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F940708-0BA4-4950-AFAC-417471BF77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37" y="3154594"/>
                  <a:ext cx="86691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E7F012A3-C3CE-4556-8483-11B3F79DB174}"/>
                </a:ext>
              </a:extLst>
            </p:cNvPr>
            <p:cNvCxnSpPr/>
            <p:nvPr/>
          </p:nvCxnSpPr>
          <p:spPr>
            <a:xfrm flipV="1">
              <a:off x="6729705" y="3005575"/>
              <a:ext cx="0" cy="234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D2DA299-7D7A-4266-A53D-A30299F4266D}"/>
              </a:ext>
            </a:extLst>
          </p:cNvPr>
          <p:cNvGrpSpPr/>
          <p:nvPr/>
        </p:nvGrpSpPr>
        <p:grpSpPr>
          <a:xfrm>
            <a:off x="7138888" y="2442376"/>
            <a:ext cx="893471" cy="1341797"/>
            <a:chOff x="6485081" y="2459128"/>
            <a:chExt cx="893471" cy="134179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B702F6B-3C7F-41AB-BB6B-BB519DE0E8C6}"/>
                </a:ext>
              </a:extLst>
            </p:cNvPr>
            <p:cNvSpPr txBox="1"/>
            <p:nvPr/>
          </p:nvSpPr>
          <p:spPr>
            <a:xfrm>
              <a:off x="6485081" y="2459128"/>
              <a:ext cx="186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ko-KR" sz="3600" dirty="0"/>
                <a:t>α</a:t>
              </a:r>
              <a:endParaRPr lang="ko-KR" altLang="en-US" sz="3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BE34F82-FC68-4E96-896F-2FA7E98BF1E5}"/>
                    </a:ext>
                  </a:extLst>
                </p:cNvPr>
                <p:cNvSpPr txBox="1"/>
                <p:nvPr/>
              </p:nvSpPr>
              <p:spPr>
                <a:xfrm>
                  <a:off x="6511637" y="3154594"/>
                  <a:ext cx="866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ko-KR" altLang="en-US" sz="36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BE34F82-FC68-4E96-896F-2FA7E98BF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37" y="3154594"/>
                  <a:ext cx="866915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AA41401E-B95A-4B30-985C-784C7A1950EF}"/>
                </a:ext>
              </a:extLst>
            </p:cNvPr>
            <p:cNvCxnSpPr/>
            <p:nvPr/>
          </p:nvCxnSpPr>
          <p:spPr>
            <a:xfrm flipV="1">
              <a:off x="6729705" y="3005575"/>
              <a:ext cx="0" cy="234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8135866-CE3F-4631-BA44-15333B6753EE}"/>
              </a:ext>
            </a:extLst>
          </p:cNvPr>
          <p:cNvGrpSpPr/>
          <p:nvPr/>
        </p:nvGrpSpPr>
        <p:grpSpPr>
          <a:xfrm>
            <a:off x="8109938" y="2460073"/>
            <a:ext cx="893471" cy="1341797"/>
            <a:chOff x="6485081" y="2459128"/>
            <a:chExt cx="893471" cy="1341797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F01F2F4-4162-4C68-8CCF-F1087BE16DED}"/>
                </a:ext>
              </a:extLst>
            </p:cNvPr>
            <p:cNvSpPr txBox="1"/>
            <p:nvPr/>
          </p:nvSpPr>
          <p:spPr>
            <a:xfrm>
              <a:off x="6485081" y="2459128"/>
              <a:ext cx="186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ko-KR" sz="3600" dirty="0"/>
                <a:t>α</a:t>
              </a:r>
              <a:endParaRPr lang="ko-KR" altLang="en-US" sz="3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2DC4154-AC62-46FF-8F82-637953154586}"/>
                    </a:ext>
                  </a:extLst>
                </p:cNvPr>
                <p:cNvSpPr txBox="1"/>
                <p:nvPr/>
              </p:nvSpPr>
              <p:spPr>
                <a:xfrm>
                  <a:off x="6511637" y="3154594"/>
                  <a:ext cx="866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ko-KR" altLang="en-US" sz="36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2DC4154-AC62-46FF-8F82-6379531545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37" y="3154594"/>
                  <a:ext cx="866915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EFB9B401-5380-4459-AC14-D79ADDBB896A}"/>
                </a:ext>
              </a:extLst>
            </p:cNvPr>
            <p:cNvCxnSpPr/>
            <p:nvPr/>
          </p:nvCxnSpPr>
          <p:spPr>
            <a:xfrm flipV="1">
              <a:off x="6729705" y="3005575"/>
              <a:ext cx="0" cy="234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398FD4F-E13B-46F7-B83F-19D5DF2AD3D3}"/>
              </a:ext>
            </a:extLst>
          </p:cNvPr>
          <p:cNvGrpSpPr/>
          <p:nvPr/>
        </p:nvGrpSpPr>
        <p:grpSpPr>
          <a:xfrm>
            <a:off x="9023041" y="2442376"/>
            <a:ext cx="893471" cy="1341797"/>
            <a:chOff x="6485081" y="2459128"/>
            <a:chExt cx="893471" cy="1341797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A866DD2-464F-4B2E-866C-96D58F1B40C0}"/>
                </a:ext>
              </a:extLst>
            </p:cNvPr>
            <p:cNvSpPr txBox="1"/>
            <p:nvPr/>
          </p:nvSpPr>
          <p:spPr>
            <a:xfrm>
              <a:off x="6485081" y="2459128"/>
              <a:ext cx="186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ko-KR" sz="3600" dirty="0"/>
                <a:t>α</a:t>
              </a:r>
              <a:endParaRPr lang="ko-KR" altLang="en-US" sz="3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FC8B2B6-9F2A-40FE-9367-C2C29398CB87}"/>
                    </a:ext>
                  </a:extLst>
                </p:cNvPr>
                <p:cNvSpPr txBox="1"/>
                <p:nvPr/>
              </p:nvSpPr>
              <p:spPr>
                <a:xfrm>
                  <a:off x="6511637" y="3154594"/>
                  <a:ext cx="866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ko-KR" altLang="en-US" sz="360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FC8B2B6-9F2A-40FE-9367-C2C29398CB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637" y="3154594"/>
                  <a:ext cx="866915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16493F6A-2418-407F-B5FD-653CED4C63CE}"/>
                </a:ext>
              </a:extLst>
            </p:cNvPr>
            <p:cNvCxnSpPr/>
            <p:nvPr/>
          </p:nvCxnSpPr>
          <p:spPr>
            <a:xfrm flipV="1">
              <a:off x="6729705" y="3005575"/>
              <a:ext cx="0" cy="234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CE2627F-7627-4089-8819-8BC26081D120}"/>
              </a:ext>
            </a:extLst>
          </p:cNvPr>
          <p:cNvCxnSpPr/>
          <p:nvPr/>
        </p:nvCxnSpPr>
        <p:spPr>
          <a:xfrm flipV="1">
            <a:off x="6479073" y="2179604"/>
            <a:ext cx="1162579" cy="364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316603E-56CA-436C-BFA0-7EA70D9DD6F2}"/>
              </a:ext>
            </a:extLst>
          </p:cNvPr>
          <p:cNvCxnSpPr>
            <a:cxnSpLocks/>
          </p:cNvCxnSpPr>
          <p:nvPr/>
        </p:nvCxnSpPr>
        <p:spPr>
          <a:xfrm flipV="1">
            <a:off x="7441128" y="2178659"/>
            <a:ext cx="200524" cy="356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5D2E8A9-DF15-4A71-9F8E-E8FECB06B1A2}"/>
              </a:ext>
            </a:extLst>
          </p:cNvPr>
          <p:cNvCxnSpPr>
            <a:cxnSpLocks/>
          </p:cNvCxnSpPr>
          <p:nvPr/>
        </p:nvCxnSpPr>
        <p:spPr>
          <a:xfrm flipH="1" flipV="1">
            <a:off x="7699286" y="2200424"/>
            <a:ext cx="597330" cy="394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D6D888C-063A-4581-A665-4F56CBC863A2}"/>
              </a:ext>
            </a:extLst>
          </p:cNvPr>
          <p:cNvCxnSpPr>
            <a:cxnSpLocks/>
          </p:cNvCxnSpPr>
          <p:nvPr/>
        </p:nvCxnSpPr>
        <p:spPr>
          <a:xfrm flipH="1" flipV="1">
            <a:off x="7732121" y="2202977"/>
            <a:ext cx="1455703" cy="347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4431EF9-DBD8-456C-937E-7E5A6A12F565}"/>
              </a:ext>
            </a:extLst>
          </p:cNvPr>
          <p:cNvGrpSpPr/>
          <p:nvPr/>
        </p:nvGrpSpPr>
        <p:grpSpPr>
          <a:xfrm>
            <a:off x="6159479" y="947503"/>
            <a:ext cx="866915" cy="1320927"/>
            <a:chOff x="6449223" y="2459128"/>
            <a:chExt cx="866915" cy="13209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86FD3B6-694E-4101-92C8-6CE8FADE7E19}"/>
                    </a:ext>
                  </a:extLst>
                </p:cNvPr>
                <p:cNvSpPr txBox="1"/>
                <p:nvPr/>
              </p:nvSpPr>
              <p:spPr>
                <a:xfrm>
                  <a:off x="6485081" y="2459128"/>
                  <a:ext cx="186678" cy="706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ko-KR" altLang="en-US" sz="3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6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acc>
                      </m:oMath>
                    </m:oMathPara>
                  </a14:m>
                  <a:endParaRPr lang="ko-KR" altLang="en-US" sz="36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86FD3B6-694E-4101-92C8-6CE8FADE7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5081" y="2459128"/>
                  <a:ext cx="186678" cy="706091"/>
                </a:xfrm>
                <a:prstGeom prst="rect">
                  <a:avLst/>
                </a:prstGeom>
                <a:blipFill>
                  <a:blip r:embed="rId13"/>
                  <a:stretch>
                    <a:fillRect r="-1967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4FD6B07-6E93-48D6-9BA8-9B0059C19D6C}"/>
                    </a:ext>
                  </a:extLst>
                </p:cNvPr>
                <p:cNvSpPr txBox="1"/>
                <p:nvPr/>
              </p:nvSpPr>
              <p:spPr>
                <a:xfrm>
                  <a:off x="6449223" y="3133724"/>
                  <a:ext cx="866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ko-KR" altLang="en-US" sz="36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4FD6B07-6E93-48D6-9BA8-9B0059C19D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9223" y="3133724"/>
                  <a:ext cx="866915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3C322B0E-D7ED-432F-8384-B5B024914A4F}"/>
                </a:ext>
              </a:extLst>
            </p:cNvPr>
            <p:cNvCxnSpPr/>
            <p:nvPr/>
          </p:nvCxnSpPr>
          <p:spPr>
            <a:xfrm flipV="1">
              <a:off x="6729705" y="3005575"/>
              <a:ext cx="0" cy="234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71" name="직선 연결선 970">
            <a:extLst>
              <a:ext uri="{FF2B5EF4-FFF2-40B4-BE49-F238E27FC236}">
                <a16:creationId xmlns:a16="http://schemas.microsoft.com/office/drawing/2014/main" id="{5BBD30A5-AEE3-4B07-8FE7-6A40953030CC}"/>
              </a:ext>
            </a:extLst>
          </p:cNvPr>
          <p:cNvCxnSpPr>
            <a:cxnSpLocks/>
          </p:cNvCxnSpPr>
          <p:nvPr/>
        </p:nvCxnSpPr>
        <p:spPr>
          <a:xfrm>
            <a:off x="9835104" y="1562100"/>
            <a:ext cx="885306" cy="930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직선 연결선 972">
            <a:extLst>
              <a:ext uri="{FF2B5EF4-FFF2-40B4-BE49-F238E27FC236}">
                <a16:creationId xmlns:a16="http://schemas.microsoft.com/office/drawing/2014/main" id="{C70E7BDB-1552-49DD-A431-D573F225E978}"/>
              </a:ext>
            </a:extLst>
          </p:cNvPr>
          <p:cNvCxnSpPr/>
          <p:nvPr/>
        </p:nvCxnSpPr>
        <p:spPr>
          <a:xfrm flipH="1">
            <a:off x="9635305" y="2535393"/>
            <a:ext cx="1040875" cy="67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직선 화살표 연결선 975">
            <a:extLst>
              <a:ext uri="{FF2B5EF4-FFF2-40B4-BE49-F238E27FC236}">
                <a16:creationId xmlns:a16="http://schemas.microsoft.com/office/drawing/2014/main" id="{3AA2F836-00C3-40AF-A2EF-CAA2A592B4B0}"/>
              </a:ext>
            </a:extLst>
          </p:cNvPr>
          <p:cNvCxnSpPr/>
          <p:nvPr/>
        </p:nvCxnSpPr>
        <p:spPr>
          <a:xfrm>
            <a:off x="10720410" y="2492941"/>
            <a:ext cx="4198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7" name="TextBox 976">
                <a:extLst>
                  <a:ext uri="{FF2B5EF4-FFF2-40B4-BE49-F238E27FC236}">
                    <a16:creationId xmlns:a16="http://schemas.microsoft.com/office/drawing/2014/main" id="{734B387A-81AE-4C1C-A962-34624422FD44}"/>
                  </a:ext>
                </a:extLst>
              </p:cNvPr>
              <p:cNvSpPr txBox="1"/>
              <p:nvPr/>
            </p:nvSpPr>
            <p:spPr>
              <a:xfrm>
                <a:off x="11140242" y="2099747"/>
                <a:ext cx="839805" cy="797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4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sSub>
                            <m:sSubPr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acc>
                        <m:accPr>
                          <m:chr m:val="̃"/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4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977" name="TextBox 976">
                <a:extLst>
                  <a:ext uri="{FF2B5EF4-FFF2-40B4-BE49-F238E27FC236}">
                    <a16:creationId xmlns:a16="http://schemas.microsoft.com/office/drawing/2014/main" id="{734B387A-81AE-4C1C-A962-34624422F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0242" y="2099747"/>
                <a:ext cx="839805" cy="797141"/>
              </a:xfrm>
              <a:prstGeom prst="rect">
                <a:avLst/>
              </a:prstGeom>
              <a:blipFill>
                <a:blip r:embed="rId15"/>
                <a:stretch>
                  <a:fillRect r="-550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4CA36E2-A288-4F9D-A4E8-E330E3DD9878}"/>
              </a:ext>
            </a:extLst>
          </p:cNvPr>
          <p:cNvGrpSpPr/>
          <p:nvPr/>
        </p:nvGrpSpPr>
        <p:grpSpPr>
          <a:xfrm>
            <a:off x="7079367" y="933979"/>
            <a:ext cx="866915" cy="1320927"/>
            <a:chOff x="6449223" y="2459128"/>
            <a:chExt cx="866915" cy="13209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7EE7090B-ADF8-441F-B39B-076B2BB94405}"/>
                    </a:ext>
                  </a:extLst>
                </p:cNvPr>
                <p:cNvSpPr txBox="1"/>
                <p:nvPr/>
              </p:nvSpPr>
              <p:spPr>
                <a:xfrm>
                  <a:off x="6485081" y="2459128"/>
                  <a:ext cx="186678" cy="706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ko-KR" altLang="en-US" sz="3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6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acc>
                      </m:oMath>
                    </m:oMathPara>
                  </a14:m>
                  <a:endParaRPr lang="ko-KR" altLang="en-US" sz="36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7EE7090B-ADF8-441F-B39B-076B2BB944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5081" y="2459128"/>
                  <a:ext cx="186678" cy="706091"/>
                </a:xfrm>
                <a:prstGeom prst="rect">
                  <a:avLst/>
                </a:prstGeom>
                <a:blipFill>
                  <a:blip r:embed="rId16"/>
                  <a:stretch>
                    <a:fillRect r="-1967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F8FBA140-BA8E-4651-915B-B9E41EDB0A32}"/>
                    </a:ext>
                  </a:extLst>
                </p:cNvPr>
                <p:cNvSpPr txBox="1"/>
                <p:nvPr/>
              </p:nvSpPr>
              <p:spPr>
                <a:xfrm>
                  <a:off x="6449223" y="3133724"/>
                  <a:ext cx="866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3600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F8FBA140-BA8E-4651-915B-B9E41EDB0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9223" y="3133724"/>
                  <a:ext cx="866915" cy="6463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3AD9D2EC-D524-4681-BA97-F9E6C810D3DB}"/>
                </a:ext>
              </a:extLst>
            </p:cNvPr>
            <p:cNvCxnSpPr/>
            <p:nvPr/>
          </p:nvCxnSpPr>
          <p:spPr>
            <a:xfrm flipV="1">
              <a:off x="6729705" y="3005575"/>
              <a:ext cx="0" cy="234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4956AB61-8A09-4511-A9F9-EB2866405100}"/>
              </a:ext>
            </a:extLst>
          </p:cNvPr>
          <p:cNvGrpSpPr/>
          <p:nvPr/>
        </p:nvGrpSpPr>
        <p:grpSpPr>
          <a:xfrm>
            <a:off x="8056386" y="933548"/>
            <a:ext cx="866915" cy="1320927"/>
            <a:chOff x="6449223" y="2459128"/>
            <a:chExt cx="866915" cy="13209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ADCA95C-E2BB-452F-A1B0-621F0BA0116E}"/>
                    </a:ext>
                  </a:extLst>
                </p:cNvPr>
                <p:cNvSpPr txBox="1"/>
                <p:nvPr/>
              </p:nvSpPr>
              <p:spPr>
                <a:xfrm>
                  <a:off x="6485081" y="2459128"/>
                  <a:ext cx="186678" cy="706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ko-KR" altLang="en-US" sz="3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6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acc>
                      </m:oMath>
                    </m:oMathPara>
                  </a14:m>
                  <a:endParaRPr lang="ko-KR" altLang="en-US" sz="3600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ADCA95C-E2BB-452F-A1B0-621F0BA011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5081" y="2459128"/>
                  <a:ext cx="186678" cy="706091"/>
                </a:xfrm>
                <a:prstGeom prst="rect">
                  <a:avLst/>
                </a:prstGeom>
                <a:blipFill>
                  <a:blip r:embed="rId18"/>
                  <a:stretch>
                    <a:fillRect r="-20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A6DA8CAC-3119-48C6-B530-AFCBFF102A6D}"/>
                    </a:ext>
                  </a:extLst>
                </p:cNvPr>
                <p:cNvSpPr txBox="1"/>
                <p:nvPr/>
              </p:nvSpPr>
              <p:spPr>
                <a:xfrm>
                  <a:off x="6449223" y="3133724"/>
                  <a:ext cx="866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ko-KR" altLang="en-US" sz="36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A6DA8CAC-3119-48C6-B530-AFCBFF102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9223" y="3133724"/>
                  <a:ext cx="866915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C0F47063-7A41-4279-A4E9-E44C532DEBE5}"/>
                </a:ext>
              </a:extLst>
            </p:cNvPr>
            <p:cNvCxnSpPr/>
            <p:nvPr/>
          </p:nvCxnSpPr>
          <p:spPr>
            <a:xfrm flipV="1">
              <a:off x="6729705" y="3005575"/>
              <a:ext cx="0" cy="234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CE020BF9-3657-4478-B3D1-1A8B19ACFD4F}"/>
              </a:ext>
            </a:extLst>
          </p:cNvPr>
          <p:cNvGrpSpPr/>
          <p:nvPr/>
        </p:nvGrpSpPr>
        <p:grpSpPr>
          <a:xfrm>
            <a:off x="8931243" y="933548"/>
            <a:ext cx="866915" cy="1320927"/>
            <a:chOff x="6449223" y="2459128"/>
            <a:chExt cx="866915" cy="13209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A13389E9-7266-4BDA-938D-70623D5A2CF8}"/>
                    </a:ext>
                  </a:extLst>
                </p:cNvPr>
                <p:cNvSpPr txBox="1"/>
                <p:nvPr/>
              </p:nvSpPr>
              <p:spPr>
                <a:xfrm>
                  <a:off x="6485081" y="2459128"/>
                  <a:ext cx="186678" cy="706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ko-KR" altLang="en-US" sz="3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36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acc>
                      </m:oMath>
                    </m:oMathPara>
                  </a14:m>
                  <a:endParaRPr lang="ko-KR" altLang="en-US" sz="3600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A13389E9-7266-4BDA-938D-70623D5A2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5081" y="2459128"/>
                  <a:ext cx="186678" cy="706091"/>
                </a:xfrm>
                <a:prstGeom prst="rect">
                  <a:avLst/>
                </a:prstGeom>
                <a:blipFill>
                  <a:blip r:embed="rId20"/>
                  <a:stretch>
                    <a:fillRect r="-1967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4A4AA9D1-FC4F-4F63-9BA4-FF0238187B6A}"/>
                    </a:ext>
                  </a:extLst>
                </p:cNvPr>
                <p:cNvSpPr txBox="1"/>
                <p:nvPr/>
              </p:nvSpPr>
              <p:spPr>
                <a:xfrm>
                  <a:off x="6449223" y="3133724"/>
                  <a:ext cx="86691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ko-KR" altLang="en-US" sz="3600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4A4AA9D1-FC4F-4F63-9BA4-FF0238187B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9223" y="3133724"/>
                  <a:ext cx="866915" cy="64633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9FD6050D-02B9-44A8-8B40-EBD23F763C50}"/>
                </a:ext>
              </a:extLst>
            </p:cNvPr>
            <p:cNvCxnSpPr/>
            <p:nvPr/>
          </p:nvCxnSpPr>
          <p:spPr>
            <a:xfrm flipV="1">
              <a:off x="6729705" y="3005575"/>
              <a:ext cx="0" cy="234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853192BE-2CC2-4586-9304-CD1343F6EA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50613"/>
      </p:ext>
    </p:extLst>
  </p:cSld>
  <p:clrMapOvr>
    <a:masterClrMapping/>
  </p:clrMapOvr>
  <p:transition spd="med" advTm="10444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7410" y="6651087"/>
            <a:ext cx="4047316" cy="4047316"/>
            <a:chOff x="14227410" y="6651087"/>
            <a:chExt cx="4047316" cy="40473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27410" y="6651087"/>
              <a:ext cx="4047316" cy="404731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295401" y="682325"/>
            <a:ext cx="640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Data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Structure</a:t>
            </a:r>
          </a:p>
          <a:p>
            <a:r>
              <a:rPr lang="en-US" altLang="ko-KR" sz="4000" b="1" dirty="0"/>
              <a:t>: Passenger flow forecasting</a:t>
            </a:r>
          </a:p>
          <a:p>
            <a:endParaRPr lang="ko-KR" altLang="en-US" sz="4000" b="1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705116" y="212494"/>
            <a:ext cx="16687800" cy="9220200"/>
            <a:chOff x="2858645" y="831018"/>
            <a:chExt cx="13271720" cy="8623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8645" y="831018"/>
              <a:ext cx="13271720" cy="862367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ABCD419-C42A-4130-8B02-F8DECDF9CE1B}"/>
              </a:ext>
            </a:extLst>
          </p:cNvPr>
          <p:cNvGrpSpPr/>
          <p:nvPr/>
        </p:nvGrpSpPr>
        <p:grpSpPr>
          <a:xfrm>
            <a:off x="1519085" y="3918839"/>
            <a:ext cx="1143001" cy="2868941"/>
            <a:chOff x="1519085" y="3918839"/>
            <a:chExt cx="1143001" cy="28689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E190161-85CF-4BD6-8FB6-008F13FC09B0}"/>
                    </a:ext>
                  </a:extLst>
                </p:cNvPr>
                <p:cNvSpPr txBox="1"/>
                <p:nvPr/>
              </p:nvSpPr>
              <p:spPr>
                <a:xfrm>
                  <a:off x="1595286" y="6079894"/>
                  <a:ext cx="4572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ko-KR" altLang="en-US" sz="4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ko-KR" altLang="en-US" sz="4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E190161-85CF-4BD6-8FB6-008F13FC0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5286" y="6079894"/>
                  <a:ext cx="457200" cy="707886"/>
                </a:xfrm>
                <a:prstGeom prst="rect">
                  <a:avLst/>
                </a:prstGeom>
                <a:blipFill>
                  <a:blip r:embed="rId8"/>
                  <a:stretch>
                    <a:fillRect r="-25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2548E685-2255-4690-8A65-86213B38B0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3886" y="5889394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9601572-6C13-41DF-A702-AA80CA8C78F9}"/>
                    </a:ext>
                  </a:extLst>
                </p:cNvPr>
                <p:cNvSpPr txBox="1"/>
                <p:nvPr/>
              </p:nvSpPr>
              <p:spPr>
                <a:xfrm>
                  <a:off x="1519086" y="5203594"/>
                  <a:ext cx="838199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9601572-6C13-41DF-A702-AA80CA8C7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9086" y="5203594"/>
                  <a:ext cx="838199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B6A8EEF-C3E0-4A7E-B864-0362638C7B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7741" y="4822594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767FCB3-547C-4C7C-99AD-B3AC96C885ED}"/>
                </a:ext>
              </a:extLst>
            </p:cNvPr>
            <p:cNvCxnSpPr>
              <a:cxnSpLocks/>
            </p:cNvCxnSpPr>
            <p:nvPr/>
          </p:nvCxnSpPr>
          <p:spPr>
            <a:xfrm>
              <a:off x="2357285" y="5495981"/>
              <a:ext cx="3048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779B35C-8C45-4BC3-A64B-E606C4C8A902}"/>
                    </a:ext>
                  </a:extLst>
                </p:cNvPr>
                <p:cNvSpPr/>
                <p:nvPr/>
              </p:nvSpPr>
              <p:spPr>
                <a:xfrm>
                  <a:off x="1519085" y="3918839"/>
                  <a:ext cx="838199" cy="83819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ko-KR" alt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ko-KR" alt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779B35C-8C45-4BC3-A64B-E606C4C8A9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9085" y="3918839"/>
                  <a:ext cx="838199" cy="838199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C736345-D68A-4074-94C5-675C874A3199}"/>
              </a:ext>
            </a:extLst>
          </p:cNvPr>
          <p:cNvGrpSpPr/>
          <p:nvPr/>
        </p:nvGrpSpPr>
        <p:grpSpPr>
          <a:xfrm>
            <a:off x="4243804" y="3918839"/>
            <a:ext cx="1143001" cy="2868941"/>
            <a:chOff x="1519085" y="3918839"/>
            <a:chExt cx="1143001" cy="28689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33DD85C-F370-4E2D-B6B0-1F7E2FD3C0AC}"/>
                    </a:ext>
                  </a:extLst>
                </p:cNvPr>
                <p:cNvSpPr txBox="1"/>
                <p:nvPr/>
              </p:nvSpPr>
              <p:spPr>
                <a:xfrm>
                  <a:off x="1595286" y="6079894"/>
                  <a:ext cx="4572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ko-KR" altLang="en-US" sz="4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ko-KR" altLang="en-US" sz="4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33DD85C-F370-4E2D-B6B0-1F7E2FD3C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5286" y="6079894"/>
                  <a:ext cx="457200" cy="707886"/>
                </a:xfrm>
                <a:prstGeom prst="rect">
                  <a:avLst/>
                </a:prstGeom>
                <a:blipFill>
                  <a:blip r:embed="rId11"/>
                  <a:stretch>
                    <a:fillRect r="-1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3999EC0D-71A0-40D9-8D4F-50C1DB753B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3886" y="5889394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7BD4F7A-CBB2-4CD4-9B30-6028D29FD240}"/>
                    </a:ext>
                  </a:extLst>
                </p:cNvPr>
                <p:cNvSpPr txBox="1"/>
                <p:nvPr/>
              </p:nvSpPr>
              <p:spPr>
                <a:xfrm>
                  <a:off x="1519086" y="5203594"/>
                  <a:ext cx="838199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sz="3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7BD4F7A-CBB2-4CD4-9B30-6028D29FD2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9086" y="5203594"/>
                  <a:ext cx="838199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DBFB191E-C10B-459B-BF0C-0073F6294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7741" y="4822594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B2D539E-E100-4DE4-868C-3D6DA2AD812A}"/>
                </a:ext>
              </a:extLst>
            </p:cNvPr>
            <p:cNvCxnSpPr>
              <a:cxnSpLocks/>
            </p:cNvCxnSpPr>
            <p:nvPr/>
          </p:nvCxnSpPr>
          <p:spPr>
            <a:xfrm>
              <a:off x="2357285" y="5495981"/>
              <a:ext cx="3048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CE324ED-8F05-400B-B3DA-082214A801CE}"/>
                    </a:ext>
                  </a:extLst>
                </p:cNvPr>
                <p:cNvSpPr/>
                <p:nvPr/>
              </p:nvSpPr>
              <p:spPr>
                <a:xfrm>
                  <a:off x="1519085" y="3918839"/>
                  <a:ext cx="838199" cy="83819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ko-KR" alt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ko-KR" alt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CE324ED-8F05-400B-B3DA-082214A801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9085" y="3918839"/>
                  <a:ext cx="838199" cy="838199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4899E01-62A6-423E-99F7-B4DB61194E99}"/>
              </a:ext>
            </a:extLst>
          </p:cNvPr>
          <p:cNvGrpSpPr/>
          <p:nvPr/>
        </p:nvGrpSpPr>
        <p:grpSpPr>
          <a:xfrm>
            <a:off x="6753781" y="3927930"/>
            <a:ext cx="1856819" cy="2868941"/>
            <a:chOff x="1519085" y="3918839"/>
            <a:chExt cx="1856819" cy="28689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05E17B9-A138-43C4-B9FA-B0DE7049D8AF}"/>
                    </a:ext>
                  </a:extLst>
                </p:cNvPr>
                <p:cNvSpPr txBox="1"/>
                <p:nvPr/>
              </p:nvSpPr>
              <p:spPr>
                <a:xfrm>
                  <a:off x="1595286" y="6079894"/>
                  <a:ext cx="4572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ko-KR" altLang="en-US" sz="4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4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ko-KR" altLang="en-US" sz="4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05E17B9-A138-43C4-B9FA-B0DE7049D8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5286" y="6079894"/>
                  <a:ext cx="457200" cy="707886"/>
                </a:xfrm>
                <a:prstGeom prst="rect">
                  <a:avLst/>
                </a:prstGeom>
                <a:blipFill>
                  <a:blip r:embed="rId14"/>
                  <a:stretch>
                    <a:fillRect r="-3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86CE10D-FF45-462F-9F24-647B9AC9A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3886" y="5889394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436AD16-FBD0-4F71-BC64-F9AB1B9DBB4F}"/>
                    </a:ext>
                  </a:extLst>
                </p:cNvPr>
                <p:cNvSpPr txBox="1"/>
                <p:nvPr/>
              </p:nvSpPr>
              <p:spPr>
                <a:xfrm>
                  <a:off x="1519086" y="5203594"/>
                  <a:ext cx="838199" cy="58477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ko-KR" altLang="en-US" sz="32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436AD16-FBD0-4F71-BC64-F9AB1B9DB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9086" y="5203594"/>
                  <a:ext cx="838199" cy="58477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6357D12-B4E3-4B8A-AE63-D72FFA0BF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7741" y="4822594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FFEE6D28-8D67-47DF-880A-F36D6EAF554D}"/>
                </a:ext>
              </a:extLst>
            </p:cNvPr>
            <p:cNvCxnSpPr>
              <a:cxnSpLocks/>
            </p:cNvCxnSpPr>
            <p:nvPr/>
          </p:nvCxnSpPr>
          <p:spPr>
            <a:xfrm>
              <a:off x="2357285" y="5495981"/>
              <a:ext cx="10186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258ECA8-418E-4464-B462-48266B7DB900}"/>
                    </a:ext>
                  </a:extLst>
                </p:cNvPr>
                <p:cNvSpPr/>
                <p:nvPr/>
              </p:nvSpPr>
              <p:spPr>
                <a:xfrm>
                  <a:off x="1519085" y="3918839"/>
                  <a:ext cx="838199" cy="83819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ko-KR" alt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ko-KR" alt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258ECA8-418E-4464-B462-48266B7DB9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9085" y="3918839"/>
                  <a:ext cx="838199" cy="838199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97968FF-D088-4ABC-91B9-607E9E5B4CD9}"/>
              </a:ext>
            </a:extLst>
          </p:cNvPr>
          <p:cNvCxnSpPr>
            <a:cxnSpLocks/>
          </p:cNvCxnSpPr>
          <p:nvPr/>
        </p:nvCxnSpPr>
        <p:spPr>
          <a:xfrm flipV="1">
            <a:off x="1938184" y="2857148"/>
            <a:ext cx="2669819" cy="1048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BCF1482-A310-4566-8606-099D1D2A4F6E}"/>
              </a:ext>
            </a:extLst>
          </p:cNvPr>
          <p:cNvCxnSpPr/>
          <p:nvPr/>
        </p:nvCxnSpPr>
        <p:spPr>
          <a:xfrm flipV="1">
            <a:off x="4662903" y="2788542"/>
            <a:ext cx="0" cy="1064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9FAF849-AC37-4600-B399-984511058585}"/>
              </a:ext>
            </a:extLst>
          </p:cNvPr>
          <p:cNvCxnSpPr>
            <a:cxnSpLocks/>
          </p:cNvCxnSpPr>
          <p:nvPr/>
        </p:nvCxnSpPr>
        <p:spPr>
          <a:xfrm flipH="1" flipV="1">
            <a:off x="4757888" y="2857148"/>
            <a:ext cx="2382612" cy="960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625AEB7-3157-4456-B448-5F64C9F1573F}"/>
                  </a:ext>
                </a:extLst>
              </p:cNvPr>
              <p:cNvSpPr txBox="1"/>
              <p:nvPr/>
            </p:nvSpPr>
            <p:spPr>
              <a:xfrm>
                <a:off x="3985003" y="1925127"/>
                <a:ext cx="1401802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ko-KR" altLang="en-US" sz="4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625AEB7-3157-4456-B448-5F64C9F15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003" y="1925127"/>
                <a:ext cx="1401802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1310793A-D459-4A65-9497-078768484E8C}"/>
              </a:ext>
            </a:extLst>
          </p:cNvPr>
          <p:cNvSpPr txBox="1"/>
          <p:nvPr/>
        </p:nvSpPr>
        <p:spPr>
          <a:xfrm>
            <a:off x="9052568" y="2293525"/>
            <a:ext cx="854962" cy="1389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8990AAC-CFFF-4458-A092-8E0F53B25FBC}"/>
                  </a:ext>
                </a:extLst>
              </p:cNvPr>
              <p:cNvSpPr txBox="1"/>
              <p:nvPr/>
            </p:nvSpPr>
            <p:spPr>
              <a:xfrm>
                <a:off x="9049016" y="5022185"/>
                <a:ext cx="854962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3200" dirty="0"/>
              </a:p>
              <a:p>
                <a:pPr algn="ctr"/>
                <a:endParaRPr lang="ko-KR" alt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8990AAC-CFFF-4458-A092-8E0F53B25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16" y="5022185"/>
                <a:ext cx="854962" cy="156966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F6976A8A-39C5-4026-8818-477D4275B873}"/>
              </a:ext>
            </a:extLst>
          </p:cNvPr>
          <p:cNvSpPr txBox="1"/>
          <p:nvPr/>
        </p:nvSpPr>
        <p:spPr>
          <a:xfrm>
            <a:off x="11153823" y="2283599"/>
            <a:ext cx="854962" cy="1389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250449-3904-41BF-84AE-BACABAAF8457}"/>
              </a:ext>
            </a:extLst>
          </p:cNvPr>
          <p:cNvSpPr txBox="1"/>
          <p:nvPr/>
        </p:nvSpPr>
        <p:spPr>
          <a:xfrm>
            <a:off x="13116561" y="2283600"/>
            <a:ext cx="854962" cy="1389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7132912-8E14-4BD4-9660-D8751AA19063}"/>
                  </a:ext>
                </a:extLst>
              </p:cNvPr>
              <p:cNvSpPr txBox="1"/>
              <p:nvPr/>
            </p:nvSpPr>
            <p:spPr>
              <a:xfrm>
                <a:off x="11134409" y="5002703"/>
                <a:ext cx="854962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sz="3200" dirty="0"/>
              </a:p>
              <a:p>
                <a:pPr algn="ctr"/>
                <a:endParaRPr lang="ko-KR" altLang="en-US" sz="3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7132912-8E14-4BD4-9660-D8751AA19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4409" y="5002703"/>
                <a:ext cx="854962" cy="156966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8267265-1D50-4A69-AEA4-9EFC23061286}"/>
                  </a:ext>
                </a:extLst>
              </p:cNvPr>
              <p:cNvSpPr txBox="1"/>
              <p:nvPr/>
            </p:nvSpPr>
            <p:spPr>
              <a:xfrm>
                <a:off x="13116561" y="5002703"/>
                <a:ext cx="854962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</m:oMath>
                  </m:oMathPara>
                </a14:m>
                <a:endParaRPr lang="en-US" altLang="ko-KR" sz="3200" dirty="0"/>
              </a:p>
              <a:p>
                <a:pPr algn="ctr"/>
                <a:endParaRPr lang="ko-KR" altLang="en-US" sz="3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8267265-1D50-4A69-AEA4-9EFC23061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6561" y="5002703"/>
                <a:ext cx="854962" cy="156966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CC69B65-1EE0-402E-91E9-1107D9736DBE}"/>
              </a:ext>
            </a:extLst>
          </p:cNvPr>
          <p:cNvCxnSpPr/>
          <p:nvPr/>
        </p:nvCxnSpPr>
        <p:spPr>
          <a:xfrm flipV="1">
            <a:off x="9476497" y="3817815"/>
            <a:ext cx="0" cy="101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57A781C-AF3E-4162-84EF-03A53A5BE2B6}"/>
              </a:ext>
            </a:extLst>
          </p:cNvPr>
          <p:cNvCxnSpPr/>
          <p:nvPr/>
        </p:nvCxnSpPr>
        <p:spPr>
          <a:xfrm flipV="1">
            <a:off x="11548521" y="3808724"/>
            <a:ext cx="0" cy="101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642D28AE-4819-4116-A7E5-70DBC39FA847}"/>
              </a:ext>
            </a:extLst>
          </p:cNvPr>
          <p:cNvCxnSpPr/>
          <p:nvPr/>
        </p:nvCxnSpPr>
        <p:spPr>
          <a:xfrm flipV="1">
            <a:off x="13571739" y="3831003"/>
            <a:ext cx="0" cy="101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034DAC5-B732-422A-AB76-1EDB5CCF6794}"/>
              </a:ext>
            </a:extLst>
          </p:cNvPr>
          <p:cNvCxnSpPr>
            <a:cxnSpLocks/>
          </p:cNvCxnSpPr>
          <p:nvPr/>
        </p:nvCxnSpPr>
        <p:spPr>
          <a:xfrm flipH="1" flipV="1">
            <a:off x="7744381" y="4315659"/>
            <a:ext cx="3836923" cy="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직선 화살표 연결선 984">
            <a:extLst>
              <a:ext uri="{FF2B5EF4-FFF2-40B4-BE49-F238E27FC236}">
                <a16:creationId xmlns:a16="http://schemas.microsoft.com/office/drawing/2014/main" id="{7193DD8E-00CA-4E75-8319-88F195995CA5}"/>
              </a:ext>
            </a:extLst>
          </p:cNvPr>
          <p:cNvCxnSpPr/>
          <p:nvPr/>
        </p:nvCxnSpPr>
        <p:spPr>
          <a:xfrm>
            <a:off x="9978343" y="5453798"/>
            <a:ext cx="11560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직선 화살표 연결선 986">
            <a:extLst>
              <a:ext uri="{FF2B5EF4-FFF2-40B4-BE49-F238E27FC236}">
                <a16:creationId xmlns:a16="http://schemas.microsoft.com/office/drawing/2014/main" id="{2D8D22C7-8093-4D67-B1A6-A55610A01985}"/>
              </a:ext>
            </a:extLst>
          </p:cNvPr>
          <p:cNvCxnSpPr/>
          <p:nvPr/>
        </p:nvCxnSpPr>
        <p:spPr>
          <a:xfrm>
            <a:off x="11989371" y="5495981"/>
            <a:ext cx="1127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55C322A-8802-41ED-98E7-0521B928FB8F}"/>
              </a:ext>
            </a:extLst>
          </p:cNvPr>
          <p:cNvGrpSpPr/>
          <p:nvPr/>
        </p:nvGrpSpPr>
        <p:grpSpPr>
          <a:xfrm>
            <a:off x="9935972" y="2988311"/>
            <a:ext cx="1341628" cy="3983989"/>
            <a:chOff x="9935972" y="2988311"/>
            <a:chExt cx="1341628" cy="3983989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6CD73E18-B6E7-491A-9870-21D1DAF9E83E}"/>
                </a:ext>
              </a:extLst>
            </p:cNvPr>
            <p:cNvCxnSpPr/>
            <p:nvPr/>
          </p:nvCxnSpPr>
          <p:spPr>
            <a:xfrm>
              <a:off x="9935972" y="2988311"/>
              <a:ext cx="413559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6CF5DBC-C7E8-4A2F-8EDE-28B1E519A165}"/>
                </a:ext>
              </a:extLst>
            </p:cNvPr>
            <p:cNvCxnSpPr/>
            <p:nvPr/>
          </p:nvCxnSpPr>
          <p:spPr>
            <a:xfrm>
              <a:off x="10363200" y="2988311"/>
              <a:ext cx="0" cy="3983989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00B369E2-1102-47EB-A79D-11438F7C100C}"/>
                </a:ext>
              </a:extLst>
            </p:cNvPr>
            <p:cNvCxnSpPr/>
            <p:nvPr/>
          </p:nvCxnSpPr>
          <p:spPr>
            <a:xfrm>
              <a:off x="10349531" y="6972300"/>
              <a:ext cx="928069" cy="0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C48265C3-B4B8-4E41-98B0-C50454FCCC9D}"/>
              </a:ext>
            </a:extLst>
          </p:cNvPr>
          <p:cNvGrpSpPr/>
          <p:nvPr/>
        </p:nvGrpSpPr>
        <p:grpSpPr>
          <a:xfrm>
            <a:off x="12044164" y="2988311"/>
            <a:ext cx="1341628" cy="3983989"/>
            <a:chOff x="9935972" y="2988311"/>
            <a:chExt cx="1341628" cy="3983989"/>
          </a:xfrm>
        </p:grpSpPr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BFFDE2CB-6197-4520-B2E2-AD0551F0D051}"/>
                </a:ext>
              </a:extLst>
            </p:cNvPr>
            <p:cNvCxnSpPr/>
            <p:nvPr/>
          </p:nvCxnSpPr>
          <p:spPr>
            <a:xfrm>
              <a:off x="9935972" y="2988311"/>
              <a:ext cx="413559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BEF94288-8CA1-41F6-A4BB-7D4C13776B95}"/>
                </a:ext>
              </a:extLst>
            </p:cNvPr>
            <p:cNvCxnSpPr/>
            <p:nvPr/>
          </p:nvCxnSpPr>
          <p:spPr>
            <a:xfrm>
              <a:off x="10363200" y="2988311"/>
              <a:ext cx="0" cy="3983989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1A096016-C5FD-452D-BE6B-F3E8EFE3E402}"/>
                </a:ext>
              </a:extLst>
            </p:cNvPr>
            <p:cNvCxnSpPr/>
            <p:nvPr/>
          </p:nvCxnSpPr>
          <p:spPr>
            <a:xfrm>
              <a:off x="10349531" y="6972300"/>
              <a:ext cx="928069" cy="0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DC755C67-913C-4951-B9DC-2F1D8A4477CB}"/>
              </a:ext>
            </a:extLst>
          </p:cNvPr>
          <p:cNvCxnSpPr>
            <a:cxnSpLocks/>
          </p:cNvCxnSpPr>
          <p:nvPr/>
        </p:nvCxnSpPr>
        <p:spPr>
          <a:xfrm flipV="1">
            <a:off x="9476497" y="1925127"/>
            <a:ext cx="0" cy="340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B927A6DE-CD10-46DF-BF76-F410A60593AB}"/>
              </a:ext>
            </a:extLst>
          </p:cNvPr>
          <p:cNvCxnSpPr>
            <a:cxnSpLocks/>
          </p:cNvCxnSpPr>
          <p:nvPr/>
        </p:nvCxnSpPr>
        <p:spPr>
          <a:xfrm flipV="1">
            <a:off x="11609001" y="1925127"/>
            <a:ext cx="0" cy="340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1241E369-AD81-4BA5-8B95-50C336470682}"/>
              </a:ext>
            </a:extLst>
          </p:cNvPr>
          <p:cNvCxnSpPr>
            <a:cxnSpLocks/>
          </p:cNvCxnSpPr>
          <p:nvPr/>
        </p:nvCxnSpPr>
        <p:spPr>
          <a:xfrm flipV="1">
            <a:off x="13571739" y="1925127"/>
            <a:ext cx="0" cy="340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7E808AA-0963-404D-89BB-158FD1F5C957}"/>
                  </a:ext>
                </a:extLst>
              </p:cNvPr>
              <p:cNvSpPr txBox="1"/>
              <p:nvPr/>
            </p:nvSpPr>
            <p:spPr>
              <a:xfrm>
                <a:off x="9186730" y="1337071"/>
                <a:ext cx="6847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7E808AA-0963-404D-89BB-158FD1F5C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730" y="1337071"/>
                <a:ext cx="684704" cy="58477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3149DCC-1F9F-433F-B407-1267C5C09812}"/>
                  </a:ext>
                </a:extLst>
              </p:cNvPr>
              <p:cNvSpPr txBox="1"/>
              <p:nvPr/>
            </p:nvSpPr>
            <p:spPr>
              <a:xfrm>
                <a:off x="11331681" y="1377580"/>
                <a:ext cx="6847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3149DCC-1F9F-433F-B407-1267C5C09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681" y="1377580"/>
                <a:ext cx="684704" cy="58477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867AFF0-720D-4FA5-8F45-B05559677C81}"/>
                  </a:ext>
                </a:extLst>
              </p:cNvPr>
              <p:cNvSpPr txBox="1"/>
              <p:nvPr/>
            </p:nvSpPr>
            <p:spPr>
              <a:xfrm>
                <a:off x="13288302" y="1404240"/>
                <a:ext cx="6847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acc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867AFF0-720D-4FA5-8F45-B05559677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8302" y="1404240"/>
                <a:ext cx="684704" cy="58477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7A02DDC-E130-43BC-A17F-39834065C0F2}"/>
                  </a:ext>
                </a:extLst>
              </p:cNvPr>
              <p:cNvSpPr txBox="1"/>
              <p:nvPr/>
            </p:nvSpPr>
            <p:spPr>
              <a:xfrm>
                <a:off x="11214641" y="6708527"/>
                <a:ext cx="6847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7A02DDC-E130-43BC-A17F-39834065C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641" y="6708527"/>
                <a:ext cx="684704" cy="584775"/>
              </a:xfrm>
              <a:prstGeom prst="rect">
                <a:avLst/>
              </a:prstGeom>
              <a:blipFill>
                <a:blip r:embed="rId24"/>
                <a:stretch>
                  <a:fillRect r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24B0C54C-F587-4B82-9889-1D748C21B178}"/>
                  </a:ext>
                </a:extLst>
              </p:cNvPr>
              <p:cNvSpPr txBox="1"/>
              <p:nvPr/>
            </p:nvSpPr>
            <p:spPr>
              <a:xfrm>
                <a:off x="13313011" y="6652877"/>
                <a:ext cx="684704" cy="59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24B0C54C-F587-4B82-9889-1D748C21B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3011" y="6652877"/>
                <a:ext cx="684704" cy="590739"/>
              </a:xfrm>
              <a:prstGeom prst="rect">
                <a:avLst/>
              </a:prstGeom>
              <a:blipFill>
                <a:blip r:embed="rId25"/>
                <a:stretch>
                  <a:fillRect r="-401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왼쪽 중괄호 85">
            <a:extLst>
              <a:ext uri="{FF2B5EF4-FFF2-40B4-BE49-F238E27FC236}">
                <a16:creationId xmlns:a16="http://schemas.microsoft.com/office/drawing/2014/main" id="{8C860799-7931-48BE-8436-109441127361}"/>
              </a:ext>
            </a:extLst>
          </p:cNvPr>
          <p:cNvSpPr/>
          <p:nvPr/>
        </p:nvSpPr>
        <p:spPr>
          <a:xfrm rot="16200000">
            <a:off x="4221965" y="3770882"/>
            <a:ext cx="584772" cy="6460061"/>
          </a:xfrm>
          <a:prstGeom prst="leftBrace">
            <a:avLst>
              <a:gd name="adj1" fmla="val 8332"/>
              <a:gd name="adj2" fmla="val 500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1341BEE-475A-4B8B-B1AE-20A8137FE03F}"/>
                  </a:ext>
                </a:extLst>
              </p:cNvPr>
              <p:cNvSpPr txBox="1"/>
              <p:nvPr/>
            </p:nvSpPr>
            <p:spPr>
              <a:xfrm>
                <a:off x="4143360" y="7419876"/>
                <a:ext cx="8381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1341BEE-475A-4B8B-B1AE-20A8137FE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360" y="7419876"/>
                <a:ext cx="838199" cy="70788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8D0F1318-9CBA-4255-B5C8-0146A3C19B44}"/>
              </a:ext>
            </a:extLst>
          </p:cNvPr>
          <p:cNvSpPr txBox="1"/>
          <p:nvPr/>
        </p:nvSpPr>
        <p:spPr>
          <a:xfrm>
            <a:off x="2451565" y="683089"/>
            <a:ext cx="100929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Arial Black" panose="020B0A04020102020204" pitchFamily="34" charset="0"/>
              </a:rPr>
              <a:t>&lt;Passenger Flow Forecasting&gt;</a:t>
            </a:r>
            <a:endParaRPr lang="ko-KR" altLang="en-US" sz="4400" b="1" dirty="0">
              <a:latin typeface="Arial Black" panose="020B0A04020102020204" pitchFamily="34" charset="0"/>
            </a:endParaRPr>
          </a:p>
        </p:txBody>
      </p:sp>
      <p:grpSp>
        <p:nvGrpSpPr>
          <p:cNvPr id="66" name="그룹 1011"/>
          <p:cNvGrpSpPr/>
          <p:nvPr/>
        </p:nvGrpSpPr>
        <p:grpSpPr>
          <a:xfrm>
            <a:off x="1676400" y="647700"/>
            <a:ext cx="576280" cy="681102"/>
            <a:chOff x="5009366" y="4171142"/>
            <a:chExt cx="576280" cy="681102"/>
          </a:xfrm>
        </p:grpSpPr>
        <p:grpSp>
          <p:nvGrpSpPr>
            <p:cNvPr id="67" name="그룹 1012"/>
            <p:cNvGrpSpPr/>
            <p:nvPr/>
          </p:nvGrpSpPr>
          <p:grpSpPr>
            <a:xfrm>
              <a:off x="5009366" y="4275964"/>
              <a:ext cx="576280" cy="576280"/>
              <a:chOff x="5009366" y="4275964"/>
              <a:chExt cx="576280" cy="576280"/>
            </a:xfrm>
          </p:grpSpPr>
          <p:pic>
            <p:nvPicPr>
              <p:cNvPr id="69" name="Object 3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5009366" y="4275964"/>
                <a:ext cx="576280" cy="576280"/>
              </a:xfrm>
              <a:prstGeom prst="rect">
                <a:avLst/>
              </a:prstGeom>
            </p:spPr>
          </p:pic>
        </p:grpSp>
        <p:pic>
          <p:nvPicPr>
            <p:cNvPr id="68" name="Object 3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970826" y="4108070"/>
              <a:ext cx="650348" cy="756871"/>
            </a:xfrm>
            <a:prstGeom prst="rect">
              <a:avLst/>
            </a:prstGeom>
          </p:spPr>
        </p:pic>
      </p:grp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BFBDBE42-4DD8-4E70-A4B7-7718A88894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10033"/>
      </p:ext>
    </p:extLst>
  </p:cSld>
  <p:clrMapOvr>
    <a:masterClrMapping/>
  </p:clrMapOvr>
  <p:transition spd="med" advTm="3999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7410" y="6651087"/>
            <a:ext cx="4047316" cy="4047316"/>
            <a:chOff x="14227410" y="6651087"/>
            <a:chExt cx="4047316" cy="40473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27410" y="6651087"/>
              <a:ext cx="4047316" cy="4047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81" y="467563"/>
            <a:ext cx="16687800" cy="9220200"/>
            <a:chOff x="2858645" y="831018"/>
            <a:chExt cx="13271720" cy="8623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8645" y="831018"/>
              <a:ext cx="13271720" cy="862367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219200" y="885204"/>
            <a:ext cx="1272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rial Black" panose="020B0A04020102020204" pitchFamily="34" charset="0"/>
              </a:rPr>
              <a:t>&lt;Result&gt;</a:t>
            </a:r>
            <a:endParaRPr lang="ko-KR" altLang="en-US" sz="4000" b="1" dirty="0">
              <a:latin typeface="Arial Black" panose="020B0A04020102020204" pitchFamily="34" charset="0"/>
            </a:endParaRPr>
          </a:p>
        </p:txBody>
      </p:sp>
      <p:pic>
        <p:nvPicPr>
          <p:cNvPr id="3074" name="Picture 2" descr="PDF] Subway Passenger Flow Forecasting With Multi-Station and External  Factors | Semantic Scholar">
            <a:extLst>
              <a:ext uri="{FF2B5EF4-FFF2-40B4-BE49-F238E27FC236}">
                <a16:creationId xmlns:a16="http://schemas.microsoft.com/office/drawing/2014/main" id="{19275FC7-83E2-41D7-B739-CA18EF337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1"/>
          <a:stretch/>
        </p:blipFill>
        <p:spPr bwMode="auto">
          <a:xfrm>
            <a:off x="682148" y="1987272"/>
            <a:ext cx="7912826" cy="658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DF] Subway Passenger Flow Forecasting With Multi-Station and External  Factors | Semantic Scholar">
            <a:extLst>
              <a:ext uri="{FF2B5EF4-FFF2-40B4-BE49-F238E27FC236}">
                <a16:creationId xmlns:a16="http://schemas.microsoft.com/office/drawing/2014/main" id="{71FB35EB-49BE-4A58-95D1-900C0B712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-943"/>
          <a:stretch/>
        </p:blipFill>
        <p:spPr bwMode="auto">
          <a:xfrm>
            <a:off x="8414381" y="1976881"/>
            <a:ext cx="6906037" cy="237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1B8E06-D1FC-447E-9A07-16B7F706336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53"/>
          <a:stretch/>
        </p:blipFill>
        <p:spPr>
          <a:xfrm>
            <a:off x="8687073" y="5173856"/>
            <a:ext cx="7344616" cy="3398644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BB484EFE-BD4D-456A-877C-C176AC656E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24833"/>
      </p:ext>
    </p:extLst>
  </p:cSld>
  <p:clrMapOvr>
    <a:masterClrMapping/>
  </p:clrMapOvr>
  <p:transition spd="med" advTm="61728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7410" y="6651087"/>
            <a:ext cx="4047316" cy="4047316"/>
            <a:chOff x="14227410" y="6651087"/>
            <a:chExt cx="4047316" cy="40473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27410" y="6651087"/>
              <a:ext cx="4047316" cy="4047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81" y="467563"/>
            <a:ext cx="16687800" cy="9220200"/>
            <a:chOff x="2858645" y="831018"/>
            <a:chExt cx="13271720" cy="8623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8645" y="831018"/>
              <a:ext cx="13271720" cy="862367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508937" y="1104900"/>
            <a:ext cx="1272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Reference</a:t>
            </a:r>
            <a:endParaRPr lang="ko-KR" altLang="en-US" sz="4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66228F-FB03-4B6B-A5AF-AF7B15B16D77}"/>
              </a:ext>
            </a:extLst>
          </p:cNvPr>
          <p:cNvSpPr txBox="1"/>
          <p:nvPr/>
        </p:nvSpPr>
        <p:spPr>
          <a:xfrm>
            <a:off x="914400" y="2096180"/>
            <a:ext cx="12725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YAN DANFENG AND WANG JING(2019), Subway Passenger Flow Forecasting With Multi-Station and External Factors</a:t>
            </a:r>
          </a:p>
          <a:p>
            <a:endParaRPr lang="en-US" altLang="ko-KR" sz="4000" b="1" dirty="0"/>
          </a:p>
          <a:p>
            <a:endParaRPr lang="ko-KR" altLang="en-US" sz="4000" b="1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FEFB37E2-3586-415B-9E4E-D9CE2CE0FB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5591"/>
      </p:ext>
    </p:extLst>
  </p:cSld>
  <p:clrMapOvr>
    <a:masterClrMapping/>
  </p:clrMapOvr>
  <p:transition spd="med" advTm="1064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00000" y="1754070"/>
            <a:ext cx="1917448" cy="1917448"/>
            <a:chOff x="12300000" y="2035789"/>
            <a:chExt cx="1917448" cy="19174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00000" y="2035789"/>
              <a:ext cx="1917448" cy="19174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83123" y="7514800"/>
            <a:ext cx="540034" cy="790163"/>
            <a:chOff x="12694948" y="6974123"/>
            <a:chExt cx="540034" cy="79016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94948" y="6974123"/>
              <a:ext cx="540034" cy="790163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D35CF6-460F-42C4-91B3-E7E0F29028FC}"/>
              </a:ext>
            </a:extLst>
          </p:cNvPr>
          <p:cNvGrpSpPr/>
          <p:nvPr/>
        </p:nvGrpSpPr>
        <p:grpSpPr>
          <a:xfrm>
            <a:off x="3551156" y="2479005"/>
            <a:ext cx="9885641" cy="5931252"/>
            <a:chOff x="4229152" y="2575344"/>
            <a:chExt cx="9885641" cy="593125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8A25585-A742-4C13-90DF-FC189BF375CE}"/>
                </a:ext>
              </a:extLst>
            </p:cNvPr>
            <p:cNvGrpSpPr/>
            <p:nvPr/>
          </p:nvGrpSpPr>
          <p:grpSpPr>
            <a:xfrm>
              <a:off x="5109728" y="2575344"/>
              <a:ext cx="9005065" cy="5931252"/>
              <a:chOff x="5212384" y="2717448"/>
              <a:chExt cx="7860947" cy="4850819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5212384" y="2717448"/>
                <a:ext cx="7860947" cy="4850819"/>
                <a:chOff x="5212384" y="2717448"/>
                <a:chExt cx="7860947" cy="4850819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212384" y="2717448"/>
                  <a:ext cx="7860947" cy="4850819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590041" y="6236186"/>
                <a:ext cx="6997056" cy="110536"/>
                <a:chOff x="5590041" y="6236186"/>
                <a:chExt cx="6997056" cy="11053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590041" y="6236186"/>
                  <a:ext cx="6997056" cy="11053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414EE0D-D37A-4B3E-A189-44E15D0783B9}"/>
                </a:ext>
              </a:extLst>
            </p:cNvPr>
            <p:cNvGrpSpPr/>
            <p:nvPr/>
          </p:nvGrpSpPr>
          <p:grpSpPr>
            <a:xfrm>
              <a:off x="4229152" y="5310932"/>
              <a:ext cx="852456" cy="2695288"/>
              <a:chOff x="4229152" y="5026704"/>
              <a:chExt cx="852456" cy="269528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4229152" y="5026704"/>
                <a:ext cx="852456" cy="2695288"/>
                <a:chOff x="4229152" y="5026704"/>
                <a:chExt cx="852456" cy="2695288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16200000">
                  <a:off x="3307736" y="5948120"/>
                  <a:ext cx="2695288" cy="852456"/>
                </a:xfrm>
                <a:prstGeom prst="rect">
                  <a:avLst/>
                </a:prstGeom>
              </p:spPr>
            </p:pic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A1F317-9D49-4644-A5D2-9B46DAEA6E93}"/>
                  </a:ext>
                </a:extLst>
              </p:cNvPr>
              <p:cNvSpPr txBox="1"/>
              <p:nvPr/>
            </p:nvSpPr>
            <p:spPr>
              <a:xfrm>
                <a:off x="4381347" y="5124127"/>
                <a:ext cx="266853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Mining</a:t>
                </a:r>
                <a:endParaRPr lang="ko-KR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FD4CC37-DDD9-4617-B678-206460669581}"/>
              </a:ext>
            </a:extLst>
          </p:cNvPr>
          <p:cNvGrpSpPr/>
          <p:nvPr/>
        </p:nvGrpSpPr>
        <p:grpSpPr>
          <a:xfrm>
            <a:off x="5099234" y="2762827"/>
            <a:ext cx="9161821" cy="4339650"/>
            <a:chOff x="5099234" y="2762827"/>
            <a:chExt cx="9161821" cy="43396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4661203-D315-469D-8659-0C7A35017C50}"/>
                </a:ext>
              </a:extLst>
            </p:cNvPr>
            <p:cNvSpPr txBox="1"/>
            <p:nvPr/>
          </p:nvSpPr>
          <p:spPr>
            <a:xfrm>
              <a:off x="5099234" y="2762827"/>
              <a:ext cx="7726407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800" dirty="0">
                  <a:latin typeface="Algerian" panose="04020705040A02060702" pitchFamily="82" charset="0"/>
                </a:rPr>
                <a:t>Thank You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175F4B8-6AC4-4FFA-8EBB-B69510A54164}"/>
                </a:ext>
              </a:extLst>
            </p:cNvPr>
            <p:cNvGrpSpPr/>
            <p:nvPr/>
          </p:nvGrpSpPr>
          <p:grpSpPr>
            <a:xfrm>
              <a:off x="11060655" y="6016986"/>
              <a:ext cx="3200400" cy="646331"/>
              <a:chOff x="10679655" y="6051731"/>
              <a:chExt cx="3200400" cy="646331"/>
            </a:xfrm>
          </p:grpSpPr>
          <p:pic>
            <p:nvPicPr>
              <p:cNvPr id="2050" name="Picture 2" descr="number 7 PNG">
                <a:extLst>
                  <a:ext uri="{FF2B5EF4-FFF2-40B4-BE49-F238E27FC236}">
                    <a16:creationId xmlns:a16="http://schemas.microsoft.com/office/drawing/2014/main" id="{9957FC8F-0DEB-4E65-BD17-FE5A6F7EBB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19000" y="6268536"/>
                <a:ext cx="370442" cy="370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0F3C83-6D51-450A-A0BB-366CC10A2BA9}"/>
                  </a:ext>
                </a:extLst>
              </p:cNvPr>
              <p:cNvSpPr txBox="1"/>
              <p:nvPr/>
            </p:nvSpPr>
            <p:spPr>
              <a:xfrm>
                <a:off x="10679655" y="6051731"/>
                <a:ext cx="3200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/>
                  <a:t>Team</a:t>
                </a:r>
                <a:endParaRPr lang="ko-KR" altLang="en-US" sz="3600" b="1" dirty="0"/>
              </a:p>
            </p:txBody>
          </p:sp>
        </p:grpSp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1231433E-D083-4A47-9763-2E4C942380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28989"/>
      </p:ext>
    </p:extLst>
  </p:cSld>
  <p:clrMapOvr>
    <a:masterClrMapping/>
  </p:clrMapOvr>
  <p:transition spd="med" advTm="254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7410" y="6651087"/>
            <a:ext cx="4047316" cy="4047316"/>
            <a:chOff x="14227410" y="6651087"/>
            <a:chExt cx="4047316" cy="40473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27410" y="6651087"/>
              <a:ext cx="4047316" cy="4047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6800" y="266700"/>
            <a:ext cx="16687800" cy="9220200"/>
            <a:chOff x="2858645" y="831018"/>
            <a:chExt cx="13271720" cy="8623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8645" y="831018"/>
              <a:ext cx="13271720" cy="8623678"/>
            </a:xfrm>
            <a:prstGeom prst="rect">
              <a:avLst/>
            </a:prstGeom>
          </p:spPr>
        </p:pic>
      </p:grpSp>
      <p:sp>
        <p:nvSpPr>
          <p:cNvPr id="61" name="직사각형 60"/>
          <p:cNvSpPr/>
          <p:nvPr/>
        </p:nvSpPr>
        <p:spPr>
          <a:xfrm>
            <a:off x="2057400" y="952500"/>
            <a:ext cx="5333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</a:rPr>
              <a:t>Table of contents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438400" y="2400300"/>
            <a:ext cx="0" cy="6096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오각형 4"/>
          <p:cNvSpPr/>
          <p:nvPr/>
        </p:nvSpPr>
        <p:spPr>
          <a:xfrm>
            <a:off x="2438400" y="2559424"/>
            <a:ext cx="7239000" cy="2590157"/>
          </a:xfrm>
          <a:prstGeom prst="homePlate">
            <a:avLst/>
          </a:prstGeom>
          <a:solidFill>
            <a:srgbClr val="77933C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각형 13"/>
          <p:cNvSpPr/>
          <p:nvPr/>
        </p:nvSpPr>
        <p:spPr>
          <a:xfrm>
            <a:off x="2417888" y="5548033"/>
            <a:ext cx="7239000" cy="2590157"/>
          </a:xfrm>
          <a:prstGeom prst="homePlate">
            <a:avLst/>
          </a:prstGeom>
          <a:solidFill>
            <a:srgbClr val="77933C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514725" y="6539436"/>
            <a:ext cx="5333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 smtClean="0">
                <a:latin typeface="Arial Black" panose="020B0A04020102020204" pitchFamily="34" charset="0"/>
              </a:rPr>
              <a:t>Case in China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37136" y="3500559"/>
            <a:ext cx="5333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 smtClean="0">
                <a:latin typeface="Arial Black" panose="020B0A04020102020204" pitchFamily="34" charset="0"/>
              </a:rPr>
              <a:t>Case in Korea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656888" y="2612896"/>
            <a:ext cx="642131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4000" dirty="0" smtClean="0">
                <a:latin typeface="Arial Black" panose="020B0A04020102020204" pitchFamily="34" charset="0"/>
              </a:rPr>
              <a:t>Purpose of analysis</a:t>
            </a:r>
          </a:p>
          <a:p>
            <a:pPr marL="742950" indent="-742950">
              <a:buAutoNum type="arabicPeriod"/>
            </a:pPr>
            <a:r>
              <a:rPr lang="en-US" altLang="ko-KR" sz="4000" dirty="0" smtClean="0">
                <a:latin typeface="Arial Black" panose="020B0A04020102020204" pitchFamily="34" charset="0"/>
              </a:rPr>
              <a:t>Data Set</a:t>
            </a:r>
          </a:p>
          <a:p>
            <a:pPr marL="742950" indent="-742950">
              <a:buAutoNum type="arabicPeriod"/>
            </a:pPr>
            <a:r>
              <a:rPr lang="en-US" altLang="ko-KR" sz="4000" dirty="0" smtClean="0">
                <a:latin typeface="Arial Black" panose="020B0A04020102020204" pitchFamily="34" charset="0"/>
              </a:rPr>
              <a:t>Methods</a:t>
            </a:r>
          </a:p>
          <a:p>
            <a:pPr marL="742950" indent="-742950">
              <a:buAutoNum type="arabicPeriod"/>
            </a:pPr>
            <a:r>
              <a:rPr lang="en-US" altLang="ko-KR" sz="4000" dirty="0" smtClean="0">
                <a:latin typeface="Arial Black" panose="020B0A04020102020204" pitchFamily="34" charset="0"/>
              </a:rPr>
              <a:t>Result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656888" y="5616106"/>
            <a:ext cx="642131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4000" dirty="0" smtClean="0">
                <a:latin typeface="Arial Black" panose="020B0A04020102020204" pitchFamily="34" charset="0"/>
              </a:rPr>
              <a:t>Purpose of analysis</a:t>
            </a:r>
          </a:p>
          <a:p>
            <a:pPr marL="742950" indent="-742950">
              <a:buAutoNum type="arabicPeriod"/>
            </a:pPr>
            <a:r>
              <a:rPr lang="en-US" altLang="ko-KR" sz="4000" dirty="0" smtClean="0">
                <a:latin typeface="Arial Black" panose="020B0A04020102020204" pitchFamily="34" charset="0"/>
              </a:rPr>
              <a:t>Data Set</a:t>
            </a:r>
          </a:p>
          <a:p>
            <a:pPr marL="742950" indent="-742950">
              <a:buAutoNum type="arabicPeriod"/>
            </a:pPr>
            <a:r>
              <a:rPr lang="en-US" altLang="ko-KR" sz="4000" dirty="0" smtClean="0">
                <a:latin typeface="Arial Black" panose="020B0A04020102020204" pitchFamily="34" charset="0"/>
              </a:rPr>
              <a:t>Methods</a:t>
            </a:r>
          </a:p>
          <a:p>
            <a:pPr marL="742950" indent="-742950">
              <a:buAutoNum type="arabicPeriod"/>
            </a:pPr>
            <a:r>
              <a:rPr lang="en-US" altLang="ko-KR" sz="4000" dirty="0" smtClean="0">
                <a:latin typeface="Arial Black" panose="020B0A04020102020204" pitchFamily="34" charset="0"/>
              </a:rPr>
              <a:t>Result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08189"/>
      </p:ext>
    </p:extLst>
  </p:cSld>
  <p:clrMapOvr>
    <a:masterClrMapping/>
  </p:clrMapOvr>
  <p:transition spd="med" advTm="3294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7410" y="6651087"/>
            <a:ext cx="4047316" cy="4047316"/>
            <a:chOff x="14227410" y="6651087"/>
            <a:chExt cx="4047316" cy="40473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27410" y="6651087"/>
              <a:ext cx="4047316" cy="4047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7200" y="571500"/>
            <a:ext cx="17320380" cy="9220200"/>
            <a:chOff x="2858645" y="831018"/>
            <a:chExt cx="13271720" cy="8623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8645" y="831018"/>
              <a:ext cx="13271720" cy="86236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91" y="935133"/>
            <a:ext cx="991051" cy="954862"/>
            <a:chOff x="3536585" y="1372288"/>
            <a:chExt cx="991051" cy="9548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9357637" y="3310124"/>
            <a:ext cx="8419942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</a:pPr>
            <a:r>
              <a:rPr lang="en-US" altLang="ko-KR" sz="2800" kern="0" dirty="0">
                <a:latin typeface="Arial Black" panose="020B0A04020102020204" pitchFamily="34" charset="0"/>
                <a:cs typeface="outbtmcd"/>
              </a:rPr>
              <a:t>Need to </a:t>
            </a:r>
            <a:r>
              <a:rPr lang="en-US" altLang="ko-KR" sz="2800" kern="0" dirty="0">
                <a:solidFill>
                  <a:srgbClr val="FF0000"/>
                </a:solidFill>
                <a:latin typeface="Arial Black" panose="020B0A04020102020204" pitchFamily="34" charset="0"/>
                <a:cs typeface="outbtmcd"/>
              </a:rPr>
              <a:t>Forecast subway </a:t>
            </a:r>
          </a:p>
          <a:p>
            <a:r>
              <a:rPr lang="en-US" altLang="ko-KR" sz="2800" kern="0" dirty="0">
                <a:solidFill>
                  <a:srgbClr val="FF0000"/>
                </a:solidFill>
                <a:latin typeface="Arial Black" panose="020B0A04020102020204" pitchFamily="34" charset="0"/>
                <a:cs typeface="outbtmcd"/>
              </a:rPr>
              <a:t>    demand at new stations </a:t>
            </a:r>
          </a:p>
          <a:p>
            <a:endParaRPr lang="en-US" altLang="ko-KR" sz="2800" kern="0" dirty="0">
              <a:latin typeface="Arial Black" panose="020B0A04020102020204" pitchFamily="34" charset="0"/>
              <a:cs typeface="outbtmcd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Arial Black" panose="020B0A04020102020204" pitchFamily="34" charset="0"/>
              </a:rPr>
              <a:t>Need to save the </a:t>
            </a:r>
            <a:r>
              <a:rPr lang="en-US" altLang="ko-KR" sz="2800" dirty="0">
                <a:solidFill>
                  <a:srgbClr val="FF0000"/>
                </a:solidFill>
                <a:latin typeface="Arial Black" panose="020B0A04020102020204" pitchFamily="34" charset="0"/>
              </a:rPr>
              <a:t>social cost</a:t>
            </a:r>
          </a:p>
          <a:p>
            <a:pPr marL="457200" indent="-457200">
              <a:buFontTx/>
              <a:buChar char="-"/>
            </a:pPr>
            <a:endParaRPr lang="en-US" altLang="ko-KR" sz="2800" kern="0" dirty="0">
              <a:latin typeface="Arial Black" panose="020B0A04020102020204" pitchFamily="34" charset="0"/>
              <a:cs typeface="outbtmcd"/>
            </a:endParaRPr>
          </a:p>
          <a:p>
            <a:pPr marL="571500" indent="-571500">
              <a:buFontTx/>
              <a:buChar char="-"/>
            </a:pPr>
            <a:r>
              <a:rPr lang="en-US" altLang="ko-KR" sz="2800" kern="0" dirty="0">
                <a:latin typeface="Arial Black" panose="020B0A04020102020204" pitchFamily="34" charset="0"/>
                <a:cs typeface="outbtmcd"/>
              </a:rPr>
              <a:t>Need to establish </a:t>
            </a:r>
            <a:r>
              <a:rPr lang="en-US" altLang="ko-KR" sz="2800" kern="0" dirty="0">
                <a:solidFill>
                  <a:srgbClr val="FF0000"/>
                </a:solidFill>
                <a:latin typeface="Arial Black" panose="020B0A04020102020204" pitchFamily="34" charset="0"/>
                <a:cs typeface="outbtmcd"/>
              </a:rPr>
              <a:t>efficient</a:t>
            </a:r>
            <a:r>
              <a:rPr lang="en-US" altLang="ko-KR" sz="2800" kern="0" dirty="0">
                <a:latin typeface="Arial Black" panose="020B0A04020102020204" pitchFamily="34" charset="0"/>
                <a:cs typeface="outbtmcd"/>
              </a:rPr>
              <a:t> </a:t>
            </a:r>
          </a:p>
          <a:p>
            <a:r>
              <a:rPr lang="en-US" altLang="ko-KR" sz="2800" kern="0" dirty="0">
                <a:solidFill>
                  <a:srgbClr val="FF0000"/>
                </a:solidFill>
                <a:latin typeface="Arial Black" panose="020B0A04020102020204" pitchFamily="34" charset="0"/>
                <a:cs typeface="outbtmcd"/>
              </a:rPr>
              <a:t>    subway operation plans</a:t>
            </a:r>
          </a:p>
          <a:p>
            <a:endParaRPr lang="ko-KR" altLang="en-US" sz="3600" dirty="0">
              <a:latin typeface="Arial Black" panose="020B0A04020102020204" pitchFamily="34" charset="0"/>
            </a:endParaRPr>
          </a:p>
        </p:txBody>
      </p:sp>
      <p:pic>
        <p:nvPicPr>
          <p:cNvPr id="1026" name="Picture 2" descr="Creator's Playground: Grafoli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77" y="4063771"/>
            <a:ext cx="2761462" cy="20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063981" y="1058621"/>
            <a:ext cx="897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Arial Black" panose="020B0A04020102020204" pitchFamily="34" charset="0"/>
              </a:rPr>
              <a:t>&lt;Purpose of</a:t>
            </a:r>
            <a:r>
              <a:rPr lang="ko-KR" altLang="en-US" sz="4000" dirty="0">
                <a:latin typeface="Arial Black" panose="020B0A04020102020204" pitchFamily="34" charset="0"/>
              </a:rPr>
              <a:t> </a:t>
            </a:r>
            <a:r>
              <a:rPr lang="en-US" altLang="ko-KR" sz="4000" dirty="0">
                <a:latin typeface="Arial Black" panose="020B0A04020102020204" pitchFamily="34" charset="0"/>
              </a:rPr>
              <a:t>data analysis&gt;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413234" y="3223735"/>
            <a:ext cx="1363022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041817" y="2121197"/>
            <a:ext cx="0" cy="463451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55417" y="2401521"/>
            <a:ext cx="4380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Citizens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251535" y="2450629"/>
            <a:ext cx="4380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Government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98217" y="3362877"/>
            <a:ext cx="61232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rial Black" panose="020B0A04020102020204" pitchFamily="34" charset="0"/>
              </a:rPr>
              <a:t>- </a:t>
            </a:r>
            <a:r>
              <a:rPr lang="en-US" altLang="ko-KR" sz="2800" dirty="0">
                <a:solidFill>
                  <a:srgbClr val="FF0000"/>
                </a:solidFill>
                <a:latin typeface="Arial Black" panose="020B0A04020102020204" pitchFamily="34" charset="0"/>
              </a:rPr>
              <a:t>Jam-packed</a:t>
            </a:r>
            <a:r>
              <a:rPr lang="en-US" altLang="ko-KR" sz="2800" dirty="0">
                <a:latin typeface="Arial Black" panose="020B0A04020102020204" pitchFamily="34" charset="0"/>
              </a:rPr>
              <a:t> subway</a:t>
            </a:r>
          </a:p>
          <a:p>
            <a:pPr algn="ctr"/>
            <a:endParaRPr lang="en-US" altLang="ko-KR" sz="2800" dirty="0">
              <a:latin typeface="Arial Black" panose="020B0A04020102020204" pitchFamily="34" charset="0"/>
            </a:endParaRPr>
          </a:p>
          <a:p>
            <a:r>
              <a:rPr lang="en-US" altLang="ko-KR" sz="2800" dirty="0">
                <a:latin typeface="Arial Black" panose="020B0A04020102020204" pitchFamily="34" charset="0"/>
              </a:rPr>
              <a:t>- Degree of </a:t>
            </a:r>
            <a:r>
              <a:rPr lang="en-US" altLang="ko-KR" sz="2800" dirty="0">
                <a:solidFill>
                  <a:srgbClr val="FF0000"/>
                </a:solidFill>
                <a:latin typeface="Arial Black" panose="020B0A04020102020204" pitchFamily="34" charset="0"/>
              </a:rPr>
              <a:t>congestion</a:t>
            </a:r>
            <a:r>
              <a:rPr lang="en-US" altLang="ko-KR" sz="2800" dirty="0">
                <a:latin typeface="Arial Black" panose="020B0A04020102020204" pitchFamily="34" charset="0"/>
              </a:rPr>
              <a:t> </a:t>
            </a:r>
          </a:p>
          <a:p>
            <a:endParaRPr lang="en-US" altLang="ko-KR" sz="2800" dirty="0">
              <a:latin typeface="Arial Black" panose="020B0A04020102020204" pitchFamily="34" charset="0"/>
            </a:endParaRPr>
          </a:p>
          <a:p>
            <a:r>
              <a:rPr lang="en-US" altLang="ko-KR" sz="2800" dirty="0">
                <a:latin typeface="Arial Black" panose="020B0A04020102020204" pitchFamily="34" charset="0"/>
              </a:rPr>
              <a:t>- Inconvenience</a:t>
            </a:r>
          </a:p>
          <a:p>
            <a:pPr algn="ctr"/>
            <a:endParaRPr lang="ko-KR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14" name="아래쪽 화살표 13"/>
          <p:cNvSpPr/>
          <p:nvPr/>
        </p:nvSpPr>
        <p:spPr>
          <a:xfrm flipV="1">
            <a:off x="6354026" y="4843808"/>
            <a:ext cx="601099" cy="88858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 flipV="1">
            <a:off x="7760067" y="3966417"/>
            <a:ext cx="601099" cy="88858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5957236" y="7515964"/>
            <a:ext cx="5560758" cy="1476591"/>
          </a:xfrm>
          <a:prstGeom prst="line">
            <a:avLst/>
          </a:prstGeom>
          <a:ln w="76200">
            <a:solidFill>
              <a:srgbClr val="7793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이등변 삼각형 18"/>
          <p:cNvSpPr/>
          <p:nvPr/>
        </p:nvSpPr>
        <p:spPr>
          <a:xfrm>
            <a:off x="8226480" y="8184423"/>
            <a:ext cx="823554" cy="1000268"/>
          </a:xfrm>
          <a:prstGeom prst="triangle">
            <a:avLst/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9824984" y="7418057"/>
            <a:ext cx="4380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  <a:latin typeface="Arial Black" panose="020B0A04020102020204" pitchFamily="34" charset="0"/>
              </a:rPr>
              <a:t>Initial</a:t>
            </a:r>
            <a:r>
              <a:rPr lang="en-US" altLang="ko-KR" sz="2800" dirty="0">
                <a:latin typeface="Arial Black" panose="020B0A04020102020204" pitchFamily="34" charset="0"/>
              </a:rPr>
              <a:t> estimated demands</a:t>
            </a:r>
            <a:endParaRPr lang="ko-KR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56585" y="6291238"/>
            <a:ext cx="4380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  <a:latin typeface="Arial Black" panose="020B0A04020102020204" pitchFamily="34" charset="0"/>
              </a:rPr>
              <a:t>Actual</a:t>
            </a:r>
            <a:r>
              <a:rPr lang="en-US" altLang="ko-KR" sz="2800" dirty="0">
                <a:latin typeface="Arial Black" panose="020B0A04020102020204" pitchFamily="34" charset="0"/>
              </a:rPr>
              <a:t> number of subway passengers</a:t>
            </a:r>
            <a:endParaRPr lang="ko-KR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062025" y="6358410"/>
            <a:ext cx="4333831" cy="837982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9909833" y="7428616"/>
            <a:ext cx="4333831" cy="954108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 flipV="1">
            <a:off x="5957236" y="7193160"/>
            <a:ext cx="1" cy="327732"/>
          </a:xfrm>
          <a:prstGeom prst="line">
            <a:avLst/>
          </a:prstGeom>
          <a:ln w="38100">
            <a:solidFill>
              <a:srgbClr val="7793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11517994" y="8382724"/>
            <a:ext cx="393855" cy="609831"/>
          </a:xfrm>
          <a:prstGeom prst="line">
            <a:avLst/>
          </a:prstGeom>
          <a:ln w="57150">
            <a:solidFill>
              <a:srgbClr val="7793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53535"/>
      </p:ext>
    </p:extLst>
  </p:cSld>
  <p:clrMapOvr>
    <a:masterClrMapping/>
  </p:clrMapOvr>
  <p:transition spd="med" advTm="8384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7410" y="6651087"/>
            <a:ext cx="4047316" cy="4047316"/>
            <a:chOff x="14227410" y="6651087"/>
            <a:chExt cx="4047316" cy="40473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27410" y="6651087"/>
              <a:ext cx="4047316" cy="4047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5800" y="571500"/>
            <a:ext cx="17123111" cy="8991600"/>
            <a:chOff x="2858645" y="831018"/>
            <a:chExt cx="13271720" cy="8623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8645" y="831018"/>
              <a:ext cx="13271720" cy="8623678"/>
            </a:xfrm>
            <a:prstGeom prst="rect">
              <a:avLst/>
            </a:prstGeom>
          </p:spPr>
        </p:pic>
      </p:grpSp>
      <p:sp>
        <p:nvSpPr>
          <p:cNvPr id="61" name="직사각형 60"/>
          <p:cNvSpPr/>
          <p:nvPr/>
        </p:nvSpPr>
        <p:spPr>
          <a:xfrm>
            <a:off x="2667000" y="1065602"/>
            <a:ext cx="35813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</a:rPr>
              <a:t>&lt;Data Set&gt; 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-1" b="50195"/>
          <a:stretch/>
        </p:blipFill>
        <p:spPr>
          <a:xfrm>
            <a:off x="7584785" y="2218176"/>
            <a:ext cx="3760452" cy="173836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9235554" y="7585878"/>
            <a:ext cx="53672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Arial Black" panose="020B0A04020102020204" pitchFamily="34" charset="0"/>
              </a:rPr>
              <a:t>External factors affecting subway demand</a:t>
            </a:r>
            <a:endParaRPr lang="ko-KR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222322" y="5414667"/>
            <a:ext cx="4864294" cy="20247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163726" y="5466641"/>
            <a:ext cx="48828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Arial Black" panose="020B0A04020102020204" pitchFamily="34" charset="0"/>
              </a:rPr>
              <a:t>2013.01 ~ 2018.03 </a:t>
            </a:r>
          </a:p>
          <a:p>
            <a:pPr algn="ctr"/>
            <a:r>
              <a:rPr lang="en-US" altLang="ko-KR" sz="2800" dirty="0">
                <a:latin typeface="Arial Black" panose="020B0A04020102020204" pitchFamily="34" charset="0"/>
              </a:rPr>
              <a:t>The number of passengers in 246 of Seoul subway stations</a:t>
            </a:r>
          </a:p>
          <a:p>
            <a:pPr algn="ctr"/>
            <a:r>
              <a:rPr lang="en-US" altLang="ko-KR" sz="2800" dirty="0">
                <a:latin typeface="Arial Black" panose="020B0A04020102020204" pitchFamily="34" charset="0"/>
              </a:rPr>
              <a:t> </a:t>
            </a:r>
            <a:endParaRPr lang="ko-KR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019187" y="5414667"/>
            <a:ext cx="3052780" cy="20247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780337" y="5833762"/>
            <a:ext cx="3429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Arial Black" panose="020B0A04020102020204" pitchFamily="34" charset="0"/>
              </a:rPr>
              <a:t>weather </a:t>
            </a:r>
          </a:p>
          <a:p>
            <a:pPr algn="ctr"/>
            <a:r>
              <a:rPr lang="en-US" altLang="ko-KR" sz="2800" dirty="0">
                <a:latin typeface="Arial Black" panose="020B0A04020102020204" pitchFamily="34" charset="0"/>
              </a:rPr>
              <a:t>information </a:t>
            </a:r>
          </a:p>
          <a:p>
            <a:pPr algn="ctr"/>
            <a:r>
              <a:rPr lang="en-US" altLang="ko-KR" sz="2800" dirty="0">
                <a:latin typeface="Arial Black" panose="020B0A04020102020204" pitchFamily="34" charset="0"/>
              </a:rPr>
              <a:t> </a:t>
            </a:r>
            <a:endParaRPr lang="ko-KR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042211" y="5414667"/>
            <a:ext cx="3052780" cy="20247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021699" y="5897912"/>
            <a:ext cx="30636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Arial Black" panose="020B0A04020102020204" pitchFamily="34" charset="0"/>
              </a:rPr>
              <a:t>local </a:t>
            </a:r>
          </a:p>
          <a:p>
            <a:pPr algn="ctr"/>
            <a:r>
              <a:rPr lang="en-US" altLang="ko-KR" sz="2800" dirty="0">
                <a:latin typeface="Arial Black" panose="020B0A04020102020204" pitchFamily="34" charset="0"/>
              </a:rPr>
              <a:t>information</a:t>
            </a:r>
            <a:endParaRPr lang="ko-KR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3111975" y="5423637"/>
            <a:ext cx="3052780" cy="20247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3244081" y="5501197"/>
            <a:ext cx="276813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Arial Black" panose="020B0A04020102020204" pitchFamily="34" charset="0"/>
              </a:rPr>
              <a:t>information of station </a:t>
            </a:r>
          </a:p>
          <a:p>
            <a:pPr algn="ctr"/>
            <a:r>
              <a:rPr lang="en-US" altLang="ko-KR" sz="2800" dirty="0">
                <a:latin typeface="Arial Black" panose="020B0A04020102020204" pitchFamily="34" charset="0"/>
              </a:rPr>
              <a:t>and nearby facilities</a:t>
            </a:r>
          </a:p>
          <a:p>
            <a:pPr algn="ctr"/>
            <a:r>
              <a:rPr lang="en-US" altLang="ko-KR" sz="2800" dirty="0">
                <a:latin typeface="Arial Black" panose="020B0A04020102020204" pitchFamily="34" charset="0"/>
              </a:rPr>
              <a:t> </a:t>
            </a:r>
            <a:endParaRPr lang="ko-KR" altLang="en-US" sz="2800" dirty="0">
              <a:latin typeface="Arial Black" panose="020B0A04020102020204" pitchFamily="34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102" b="94908" l="3592" r="43100">
                        <a14:foregroundMark x1="14367" y1="73931" x2="14367" y2="73931"/>
                        <a14:foregroundMark x1="21739" y1="82485" x2="21739" y2="82485"/>
                        <a14:foregroundMark x1="24008" y1="88595" x2="24008" y2="88595"/>
                        <a14:foregroundMark x1="43100" y1="50102" x2="43100" y2="50102"/>
                      </a14:backgroundRemoval>
                    </a14:imgEffect>
                  </a14:imgLayer>
                </a14:imgProps>
              </a:ext>
            </a:extLst>
          </a:blip>
          <a:srcRect t="49993" r="63239"/>
          <a:stretch/>
        </p:blipFill>
        <p:spPr>
          <a:xfrm>
            <a:off x="3943028" y="3889767"/>
            <a:ext cx="1382384" cy="172336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102" b="94908" l="3592" r="43100">
                        <a14:foregroundMark x1="14367" y1="73931" x2="14367" y2="73931"/>
                        <a14:foregroundMark x1="21739" y1="82485" x2="21739" y2="82485"/>
                        <a14:foregroundMark x1="24008" y1="88595" x2="24008" y2="88595"/>
                        <a14:foregroundMark x1="43100" y1="50102" x2="43100" y2="50102"/>
                      </a14:backgroundRemoval>
                    </a14:imgEffect>
                  </a14:imgLayer>
                </a14:imgProps>
              </a:ext>
            </a:extLst>
          </a:blip>
          <a:srcRect t="49993" r="63239"/>
          <a:stretch/>
        </p:blipFill>
        <p:spPr>
          <a:xfrm flipH="1">
            <a:off x="7747179" y="3889767"/>
            <a:ext cx="1382384" cy="1723365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5303280" y="3956543"/>
            <a:ext cx="2509660" cy="0"/>
          </a:xfrm>
          <a:prstGeom prst="line">
            <a:avLst/>
          </a:prstGeom>
          <a:ln w="984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102" b="94908" l="3592" r="43100">
                        <a14:foregroundMark x1="14367" y1="73931" x2="14367" y2="73931"/>
                        <a14:foregroundMark x1="21739" y1="82485" x2="21739" y2="82485"/>
                        <a14:foregroundMark x1="24008" y1="88595" x2="24008" y2="88595"/>
                        <a14:foregroundMark x1="43100" y1="50102" x2="43100" y2="50102"/>
                      </a14:backgroundRemoval>
                    </a14:imgEffect>
                  </a14:imgLayer>
                </a14:imgProps>
              </a:ext>
            </a:extLst>
          </a:blip>
          <a:srcRect t="49993" r="63239"/>
          <a:stretch/>
        </p:blipFill>
        <p:spPr>
          <a:xfrm>
            <a:off x="10633740" y="3889767"/>
            <a:ext cx="1382384" cy="172336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102" b="94908" l="3592" r="43100">
                        <a14:foregroundMark x1="14367" y1="73931" x2="14367" y2="73931"/>
                        <a14:foregroundMark x1="21739" y1="82485" x2="21739" y2="82485"/>
                        <a14:foregroundMark x1="24008" y1="88595" x2="24008" y2="88595"/>
                        <a14:foregroundMark x1="43100" y1="50102" x2="43100" y2="50102"/>
                      </a14:backgroundRemoval>
                    </a14:imgEffect>
                  </a14:imgLayer>
                </a14:imgProps>
              </a:ext>
            </a:extLst>
          </a:blip>
          <a:srcRect t="49993" r="63239"/>
          <a:stretch/>
        </p:blipFill>
        <p:spPr>
          <a:xfrm flipH="1">
            <a:off x="14094376" y="3889767"/>
            <a:ext cx="1382384" cy="1723365"/>
          </a:xfrm>
          <a:prstGeom prst="rect">
            <a:avLst/>
          </a:prstGeom>
        </p:spPr>
      </p:pic>
      <p:cxnSp>
        <p:nvCxnSpPr>
          <p:cNvPr id="40" name="직선 연결선 39"/>
          <p:cNvCxnSpPr/>
          <p:nvPr/>
        </p:nvCxnSpPr>
        <p:spPr>
          <a:xfrm>
            <a:off x="11993992" y="3956543"/>
            <a:ext cx="2509660" cy="0"/>
          </a:xfrm>
          <a:prstGeom prst="line">
            <a:avLst/>
          </a:prstGeom>
          <a:ln w="984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8507819" y="3956543"/>
            <a:ext cx="2743200" cy="0"/>
          </a:xfrm>
          <a:prstGeom prst="line">
            <a:avLst/>
          </a:prstGeom>
          <a:ln w="984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1005"/>
          <p:cNvGrpSpPr/>
          <p:nvPr/>
        </p:nvGrpSpPr>
        <p:grpSpPr>
          <a:xfrm>
            <a:off x="1715091" y="935133"/>
            <a:ext cx="991051" cy="954862"/>
            <a:chOff x="3536585" y="1372288"/>
            <a:chExt cx="991051" cy="954862"/>
          </a:xfrm>
        </p:grpSpPr>
        <p:pic>
          <p:nvPicPr>
            <p:cNvPr id="44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36585" y="1372288"/>
              <a:ext cx="991051" cy="954862"/>
            </a:xfrm>
            <a:prstGeom prst="rect">
              <a:avLst/>
            </a:prstGeom>
          </p:spPr>
        </p:pic>
      </p:grp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2388"/>
      </p:ext>
    </p:extLst>
  </p:cSld>
  <p:clrMapOvr>
    <a:masterClrMapping/>
  </p:clrMapOvr>
  <p:transition spd="med" advTm="3229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108378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31019" y="317753"/>
            <a:ext cx="9052180" cy="9817391"/>
            <a:chOff x="9427925" y="469609"/>
            <a:chExt cx="7709438" cy="9346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27925" y="469609"/>
              <a:ext cx="7709438" cy="93464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2879" y="317753"/>
            <a:ext cx="8004609" cy="9817391"/>
            <a:chOff x="1133371" y="469609"/>
            <a:chExt cx="7709438" cy="93464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3371" y="469609"/>
              <a:ext cx="7709438" cy="93464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41892" y="1013554"/>
            <a:ext cx="517835" cy="517835"/>
            <a:chOff x="4729172" y="1971596"/>
            <a:chExt cx="517835" cy="51783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729172" y="1971596"/>
              <a:ext cx="517835" cy="517835"/>
              <a:chOff x="4729172" y="1971596"/>
              <a:chExt cx="517835" cy="51783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29172" y="1971596"/>
                <a:ext cx="517835" cy="517835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89747" y="1947134"/>
              <a:ext cx="596184" cy="680112"/>
            </a:xfrm>
            <a:prstGeom prst="rect">
              <a:avLst/>
            </a:prstGeom>
          </p:spPr>
        </p:pic>
      </p:grpSp>
      <p:pic>
        <p:nvPicPr>
          <p:cNvPr id="30" name="그림 29"/>
          <p:cNvPicPr/>
          <p:nvPr/>
        </p:nvPicPr>
        <p:blipFill rotWithShape="1">
          <a:blip r:embed="rId9"/>
          <a:srcRect l="7237"/>
          <a:stretch/>
        </p:blipFill>
        <p:spPr>
          <a:xfrm>
            <a:off x="10203985" y="1272471"/>
            <a:ext cx="6506248" cy="4055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71957" y="949305"/>
            <a:ext cx="5297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Arial Black" panose="020B0A04020102020204" pitchFamily="34" charset="0"/>
              </a:rPr>
              <a:t>&lt;Cluster analysis&gt;</a:t>
            </a:r>
            <a:endParaRPr lang="ko-KR" altLang="en-US" sz="3600" dirty="0">
              <a:latin typeface="Arial Black" panose="020B0A04020102020204" pitchFamily="34" charset="0"/>
            </a:endParaRPr>
          </a:p>
        </p:txBody>
      </p:sp>
      <p:pic>
        <p:nvPicPr>
          <p:cNvPr id="33" name="그림 32"/>
          <p:cNvPicPr/>
          <p:nvPr/>
        </p:nvPicPr>
        <p:blipFill rotWithShape="1">
          <a:blip r:embed="rId10"/>
          <a:srcRect l="3212" r="4910"/>
          <a:stretch/>
        </p:blipFill>
        <p:spPr bwMode="auto">
          <a:xfrm>
            <a:off x="1371635" y="4418821"/>
            <a:ext cx="6898415" cy="46870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259727" y="3198793"/>
            <a:ext cx="5867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rial Black" panose="020B0A04020102020204" pitchFamily="34" charset="0"/>
              </a:rPr>
              <a:t>Monthly average of each response by group</a:t>
            </a:r>
            <a:endParaRPr lang="ko-KR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483971" y="749251"/>
            <a:ext cx="7946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Arial Black" panose="020B0A04020102020204" pitchFamily="34" charset="0"/>
              </a:rPr>
              <a:t>Location of subway stations by group</a:t>
            </a:r>
            <a:endParaRPr lang="ko-KR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02467" y="1875806"/>
            <a:ext cx="6567583" cy="10570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54157" y="1984667"/>
            <a:ext cx="7797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Arial Black" panose="020B0A04020102020204" pitchFamily="34" charset="0"/>
              </a:rPr>
              <a:t>GMM clustering -&gt; 3types of 249 stations</a:t>
            </a:r>
            <a:endParaRPr lang="ko-KR" altLang="en-US" sz="2800" dirty="0">
              <a:latin typeface="Arial Black" panose="020B0A040201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89058" y="5517042"/>
            <a:ext cx="6221175" cy="4299064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med" advTm="10743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7410" y="6651087"/>
            <a:ext cx="4047316" cy="4047316"/>
            <a:chOff x="14227410" y="6651087"/>
            <a:chExt cx="4047316" cy="40473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27410" y="6651087"/>
              <a:ext cx="4047316" cy="4047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8957" y="384475"/>
            <a:ext cx="16687800" cy="9220200"/>
            <a:chOff x="2858645" y="831018"/>
            <a:chExt cx="13271720" cy="8623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8645" y="831018"/>
              <a:ext cx="13271720" cy="8623678"/>
            </a:xfrm>
            <a:prstGeom prst="rect">
              <a:avLst/>
            </a:prstGeom>
          </p:spPr>
        </p:pic>
      </p:grpSp>
      <p:pic>
        <p:nvPicPr>
          <p:cNvPr id="52" name="그림 51"/>
          <p:cNvPicPr/>
          <p:nvPr/>
        </p:nvPicPr>
        <p:blipFill>
          <a:blip r:embed="rId8"/>
          <a:stretch>
            <a:fillRect/>
          </a:stretch>
        </p:blipFill>
        <p:spPr>
          <a:xfrm>
            <a:off x="1779963" y="1641297"/>
            <a:ext cx="13991726" cy="7696199"/>
          </a:xfrm>
          <a:prstGeom prst="rect">
            <a:avLst/>
          </a:prstGeom>
        </p:spPr>
      </p:pic>
      <p:grpSp>
        <p:nvGrpSpPr>
          <p:cNvPr id="54" name="그룹 1011"/>
          <p:cNvGrpSpPr/>
          <p:nvPr/>
        </p:nvGrpSpPr>
        <p:grpSpPr>
          <a:xfrm>
            <a:off x="1828800" y="1028700"/>
            <a:ext cx="576280" cy="681102"/>
            <a:chOff x="5009366" y="4171142"/>
            <a:chExt cx="576280" cy="681102"/>
          </a:xfrm>
        </p:grpSpPr>
        <p:grpSp>
          <p:nvGrpSpPr>
            <p:cNvPr id="56" name="그룹 1012"/>
            <p:cNvGrpSpPr/>
            <p:nvPr/>
          </p:nvGrpSpPr>
          <p:grpSpPr>
            <a:xfrm>
              <a:off x="5009366" y="4275964"/>
              <a:ext cx="576280" cy="576280"/>
              <a:chOff x="5009366" y="4275964"/>
              <a:chExt cx="576280" cy="576280"/>
            </a:xfrm>
          </p:grpSpPr>
          <p:pic>
            <p:nvPicPr>
              <p:cNvPr id="59" name="Object 3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09366" y="4275964"/>
                <a:ext cx="576280" cy="576280"/>
              </a:xfrm>
              <a:prstGeom prst="rect">
                <a:avLst/>
              </a:prstGeom>
            </p:spPr>
          </p:pic>
        </p:grpSp>
        <p:pic>
          <p:nvPicPr>
            <p:cNvPr id="57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70826" y="4108070"/>
              <a:ext cx="650348" cy="756871"/>
            </a:xfrm>
            <a:prstGeom prst="rect">
              <a:avLst/>
            </a:prstGeom>
          </p:spPr>
        </p:pic>
      </p:grpSp>
      <p:sp>
        <p:nvSpPr>
          <p:cNvPr id="61" name="직사각형 60"/>
          <p:cNvSpPr/>
          <p:nvPr/>
        </p:nvSpPr>
        <p:spPr>
          <a:xfrm>
            <a:off x="2565256" y="1069942"/>
            <a:ext cx="12492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kern="0" dirty="0">
                <a:latin typeface="Arial Black" panose="020B0A04020102020204" pitchFamily="34" charset="0"/>
                <a:cs typeface="outbtmb2"/>
              </a:rPr>
              <a:t>&lt;Cross test of linear and nonlinear models&gt;</a:t>
            </a:r>
            <a:endParaRPr lang="ko-KR" altLang="en-US" sz="3600" dirty="0">
              <a:latin typeface="Arial Black" panose="020B0A04020102020204" pitchFamily="34" charset="0"/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02646"/>
      </p:ext>
    </p:extLst>
  </p:cSld>
  <p:clrMapOvr>
    <a:masterClrMapping/>
  </p:clrMapOvr>
  <p:transition spd="med" advTm="4517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7410" y="6651087"/>
            <a:ext cx="4047316" cy="4047316"/>
            <a:chOff x="14227410" y="6651087"/>
            <a:chExt cx="4047316" cy="40473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27410" y="6651087"/>
              <a:ext cx="4047316" cy="4047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5689" y="378682"/>
            <a:ext cx="16687800" cy="9220200"/>
            <a:chOff x="2858645" y="831018"/>
            <a:chExt cx="13271720" cy="8623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8645" y="831018"/>
              <a:ext cx="13271720" cy="8623678"/>
            </a:xfrm>
            <a:prstGeom prst="rect">
              <a:avLst/>
            </a:prstGeom>
          </p:spPr>
        </p:pic>
      </p:grpSp>
      <p:sp>
        <p:nvSpPr>
          <p:cNvPr id="61" name="직사각형 60"/>
          <p:cNvSpPr/>
          <p:nvPr/>
        </p:nvSpPr>
        <p:spPr>
          <a:xfrm>
            <a:off x="1705797" y="1024962"/>
            <a:ext cx="7543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</a:rPr>
              <a:t>&lt;Result of Data Analysis&gt;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504373" y="4844287"/>
            <a:ext cx="13128474" cy="372821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30538" y1="49672" x2="40506" y2="455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6456" y="2322146"/>
            <a:ext cx="1157917" cy="119231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99495" y="2221430"/>
            <a:ext cx="67016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Arial Black" panose="020B0A04020102020204" pitchFamily="34" charset="0"/>
              </a:rPr>
              <a:t>The largest error in the case of the </a:t>
            </a:r>
            <a:r>
              <a:rPr lang="en-US" altLang="ko-KR" sz="3600" dirty="0" err="1">
                <a:latin typeface="Arial Black" panose="020B0A04020102020204" pitchFamily="34" charset="0"/>
              </a:rPr>
              <a:t>avg</a:t>
            </a:r>
            <a:r>
              <a:rPr lang="en-US" altLang="ko-KR" sz="3600" dirty="0">
                <a:latin typeface="Arial Black" panose="020B0A04020102020204" pitchFamily="34" charset="0"/>
              </a:rPr>
              <a:t> # of passengers per month</a:t>
            </a:r>
          </a:p>
          <a:p>
            <a:r>
              <a:rPr lang="en-US" altLang="ko-KR" sz="3600" dirty="0">
                <a:latin typeface="Arial Black" panose="020B0A04020102020204" pitchFamily="34" charset="0"/>
              </a:rPr>
              <a:t>= 66 in group 1</a:t>
            </a:r>
            <a:endParaRPr lang="ko-KR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433289" y="2893317"/>
            <a:ext cx="67016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Arial Black" panose="020B0A04020102020204" pitchFamily="34" charset="0"/>
              </a:rPr>
              <a:t>Error improved~!</a:t>
            </a:r>
            <a:endParaRPr lang="ko-KR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92342" y="5280664"/>
            <a:ext cx="117636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Arial Black" panose="020B0A04020102020204" pitchFamily="34" charset="0"/>
              </a:rPr>
              <a:t>Predicted # of passengers in Subway stations newly established for 3 months</a:t>
            </a:r>
          </a:p>
          <a:p>
            <a:endParaRPr lang="en-US" altLang="ko-KR" sz="3600" dirty="0">
              <a:latin typeface="Arial Black" panose="020B0A04020102020204" pitchFamily="34" charset="0"/>
            </a:endParaRPr>
          </a:p>
          <a:p>
            <a:r>
              <a:rPr lang="en-US" altLang="ko-KR" sz="3600" dirty="0">
                <a:latin typeface="Arial Black" panose="020B0A04020102020204" pitchFamily="34" charset="0"/>
              </a:rPr>
              <a:t>-</a:t>
            </a:r>
            <a:r>
              <a:rPr lang="en-US" altLang="ko-KR" sz="3600" dirty="0" err="1">
                <a:latin typeface="Arial Black" panose="020B0A04020102020204" pitchFamily="34" charset="0"/>
              </a:rPr>
              <a:t>avg</a:t>
            </a:r>
            <a:r>
              <a:rPr lang="en-US" altLang="ko-KR" sz="3600" dirty="0">
                <a:latin typeface="Arial Black" panose="020B0A04020102020204" pitchFamily="34" charset="0"/>
              </a:rPr>
              <a:t> demand per month: 241~452</a:t>
            </a:r>
          </a:p>
          <a:p>
            <a:r>
              <a:rPr lang="en-US" altLang="ko-KR" sz="3600" dirty="0">
                <a:latin typeface="Arial Black" panose="020B0A04020102020204" pitchFamily="34" charset="0"/>
              </a:rPr>
              <a:t>-max demand per hour per month: 969~1515</a:t>
            </a:r>
            <a:endParaRPr lang="ko-KR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9102628" y="2674267"/>
            <a:ext cx="978891" cy="1293027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8582"/>
      </p:ext>
    </p:extLst>
  </p:cSld>
  <p:clrMapOvr>
    <a:masterClrMapping/>
  </p:clrMapOvr>
  <p:transition spd="med" advTm="6416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7410" y="6651087"/>
            <a:ext cx="4047316" cy="4047316"/>
            <a:chOff x="14227410" y="6651087"/>
            <a:chExt cx="4047316" cy="40473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27410" y="6651087"/>
              <a:ext cx="4047316" cy="4047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8957" y="532757"/>
            <a:ext cx="16687800" cy="9220200"/>
            <a:chOff x="2858645" y="831018"/>
            <a:chExt cx="13271720" cy="8623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8645" y="831018"/>
              <a:ext cx="13271720" cy="8623678"/>
            </a:xfrm>
            <a:prstGeom prst="rect">
              <a:avLst/>
            </a:prstGeom>
          </p:spPr>
        </p:pic>
      </p:grpSp>
      <p:sp>
        <p:nvSpPr>
          <p:cNvPr id="61" name="직사각형 60"/>
          <p:cNvSpPr/>
          <p:nvPr/>
        </p:nvSpPr>
        <p:spPr>
          <a:xfrm>
            <a:off x="1879600" y="1134178"/>
            <a:ext cx="595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</a:rPr>
              <a:t>&lt;Effect of Analysis&gt;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66800" y="2276204"/>
            <a:ext cx="8001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</a:rPr>
              <a:t> </a:t>
            </a:r>
          </a:p>
          <a:p>
            <a:endParaRPr lang="ko-KR" altLang="en-US" sz="4000" dirty="0">
              <a:latin typeface="Arial Black" panose="020B0A040201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50909" y1="62534" x2="50909" y2="62534"/>
                        <a14:foregroundMark x1="52424" y1="24528" x2="52424" y2="245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600" y="2937923"/>
            <a:ext cx="1767087" cy="19866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569" b="100000" l="845" r="100000">
                        <a14:foregroundMark x1="52703" y1="53954" x2="52703" y2="539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3200" y="2937923"/>
            <a:ext cx="1789535" cy="17200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38311" y1="31707" x2="38311" y2="31707"/>
                        <a14:foregroundMark x1="23831" y1="37711" x2="23831" y2="37711"/>
                        <a14:foregroundMark x1="78130" y1="33771" x2="78130" y2="337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03408" y="3264029"/>
            <a:ext cx="2119757" cy="170411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039916" y="5207252"/>
            <a:ext cx="6819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Arial Black" panose="020B0A04020102020204" pitchFamily="34" charset="0"/>
              </a:rPr>
              <a:t>Efficiently control the interval between subway </a:t>
            </a:r>
          </a:p>
          <a:p>
            <a:pPr algn="ctr"/>
            <a:r>
              <a:rPr lang="en-US" altLang="ko-KR" sz="3200" dirty="0">
                <a:latin typeface="Arial Black" panose="020B0A04020102020204" pitchFamily="34" charset="0"/>
              </a:rPr>
              <a:t>to meet the demand of rides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438156" y="5252009"/>
            <a:ext cx="47538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Arial Black" panose="020B0A04020102020204" pitchFamily="34" charset="0"/>
              </a:rPr>
              <a:t>Maximize customer satisfaction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foregroundMark x1="31907" y1="75728" x2="31907" y2="75728"/>
                      </a14:backgroundRemoval>
                    </a14:imgEffect>
                  </a14:imgLayer>
                </a14:imgProps>
              </a:ext>
            </a:extLst>
          </a:blip>
          <a:srcRect t="3740"/>
          <a:stretch/>
        </p:blipFill>
        <p:spPr>
          <a:xfrm>
            <a:off x="13792200" y="3338857"/>
            <a:ext cx="1813795" cy="174935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2268200" y="5170974"/>
            <a:ext cx="47538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Arial Black" panose="020B0A04020102020204" pitchFamily="34" charset="0"/>
              </a:rPr>
              <a:t>Maximum efficiency with minimal cost</a:t>
            </a: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29780"/>
      </p:ext>
    </p:extLst>
  </p:cSld>
  <p:clrMapOvr>
    <a:masterClrMapping/>
  </p:clrMapOvr>
  <p:transition spd="med" advTm="2549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7410" y="6651087"/>
            <a:ext cx="4047316" cy="4047316"/>
            <a:chOff x="14227410" y="6651087"/>
            <a:chExt cx="4047316" cy="40473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27410" y="6651087"/>
              <a:ext cx="4047316" cy="4047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8957" y="384475"/>
            <a:ext cx="16687800" cy="9220200"/>
            <a:chOff x="2858645" y="831018"/>
            <a:chExt cx="13271720" cy="86236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8645" y="831018"/>
              <a:ext cx="13271720" cy="8623678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116" y="3543300"/>
            <a:ext cx="12729481" cy="37634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05952" y="2263710"/>
            <a:ext cx="1363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Ranking of the number of subway passengers worldwide</a:t>
            </a:r>
            <a:endParaRPr lang="ko-KR" altLang="en-US" sz="4400" b="1" dirty="0"/>
          </a:p>
        </p:txBody>
      </p:sp>
      <p:sp>
        <p:nvSpPr>
          <p:cNvPr id="4" name="직사각형 3"/>
          <p:cNvSpPr/>
          <p:nvPr/>
        </p:nvSpPr>
        <p:spPr>
          <a:xfrm>
            <a:off x="2778116" y="4686300"/>
            <a:ext cx="12729481" cy="7620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78116" y="5958449"/>
            <a:ext cx="12729481" cy="7620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78C016D7-A983-49A6-B37D-9393B3679B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34904"/>
      </p:ext>
    </p:extLst>
  </p:cSld>
  <p:clrMapOvr>
    <a:masterClrMapping/>
  </p:clrMapOvr>
  <p:transition spd="med" advTm="3149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330</Words>
  <Application>Microsoft Office PowerPoint</Application>
  <PresentationFormat>사용자 지정</PresentationFormat>
  <Paragraphs>150</Paragraphs>
  <Slides>16</Slides>
  <Notes>15</Notes>
  <HiddenSlides>0</HiddenSlides>
  <MMClips>16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?? ??</vt:lpstr>
      <vt:lpstr>outbtmb2</vt:lpstr>
      <vt:lpstr>outbtmcd</vt:lpstr>
      <vt:lpstr>Malgun Gothic</vt:lpstr>
      <vt:lpstr>Malgun Gothic</vt:lpstr>
      <vt:lpstr>Algerian</vt:lpstr>
      <vt:lpstr>Arial</vt:lpstr>
      <vt:lpstr>Arial Black</vt:lpstr>
      <vt:lpstr>Calibri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서현영</cp:lastModifiedBy>
  <cp:revision>63</cp:revision>
  <dcterms:created xsi:type="dcterms:W3CDTF">2021-04-23T13:50:09Z</dcterms:created>
  <dcterms:modified xsi:type="dcterms:W3CDTF">2021-06-06T11:23:33Z</dcterms:modified>
</cp:coreProperties>
</file>